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27"/>
  </p:notesMasterIdLst>
  <p:handoutMasterIdLst>
    <p:handoutMasterId r:id="rId28"/>
  </p:handoutMasterIdLst>
  <p:sldIdLst>
    <p:sldId id="256" r:id="rId2"/>
    <p:sldId id="367" r:id="rId3"/>
    <p:sldId id="377" r:id="rId4"/>
    <p:sldId id="257" r:id="rId5"/>
    <p:sldId id="368" r:id="rId6"/>
    <p:sldId id="258" r:id="rId7"/>
    <p:sldId id="370" r:id="rId8"/>
    <p:sldId id="259" r:id="rId9"/>
    <p:sldId id="260" r:id="rId10"/>
    <p:sldId id="261" r:id="rId11"/>
    <p:sldId id="262" r:id="rId12"/>
    <p:sldId id="263" r:id="rId13"/>
    <p:sldId id="380" r:id="rId14"/>
    <p:sldId id="265" r:id="rId15"/>
    <p:sldId id="381" r:id="rId16"/>
    <p:sldId id="267" r:id="rId17"/>
    <p:sldId id="382" r:id="rId18"/>
    <p:sldId id="269" r:id="rId19"/>
    <p:sldId id="270" r:id="rId20"/>
    <p:sldId id="271" r:id="rId21"/>
    <p:sldId id="272" r:id="rId22"/>
    <p:sldId id="383" r:id="rId23"/>
    <p:sldId id="384" r:id="rId24"/>
    <p:sldId id="385" r:id="rId25"/>
    <p:sldId id="386" r:id="rId26"/>
  </p:sldIdLst>
  <p:sldSz cx="12192000" cy="6858000"/>
  <p:notesSz cx="6954838" cy="9239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Stumbo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5401" autoAdjust="0"/>
  </p:normalViewPr>
  <p:slideViewPr>
    <p:cSldViewPr snapToGrid="0">
      <p:cViewPr varScale="1">
        <p:scale>
          <a:sx n="69" d="100"/>
          <a:sy n="69" d="100"/>
        </p:scale>
        <p:origin x="245" y="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EA944374-A30A-4E5B-87CA-1CAB5C064D6E}"/>
    <pc:docChg chg="addSld modSld">
      <pc:chgData name="Kal Rabb" userId="3edf06299a4717ec" providerId="LiveId" clId="{EA944374-A30A-4E5B-87CA-1CAB5C064D6E}" dt="2022-08-08T12:32:38.665" v="1"/>
      <pc:docMkLst>
        <pc:docMk/>
      </pc:docMkLst>
      <pc:sldChg chg="add">
        <pc:chgData name="Kal Rabb" userId="3edf06299a4717ec" providerId="LiveId" clId="{EA944374-A30A-4E5B-87CA-1CAB5C064D6E}" dt="2022-08-08T12:32:38.665" v="1"/>
        <pc:sldMkLst>
          <pc:docMk/>
          <pc:sldMk cId="0" sldId="326"/>
        </pc:sldMkLst>
      </pc:sldChg>
      <pc:sldChg chg="add">
        <pc:chgData name="Kal Rabb" userId="3edf06299a4717ec" providerId="LiveId" clId="{EA944374-A30A-4E5B-87CA-1CAB5C064D6E}" dt="2022-08-08T12:32:33.353" v="0"/>
        <pc:sldMkLst>
          <pc:docMk/>
          <pc:sldMk cId="1298181918" sldId="367"/>
        </pc:sldMkLst>
      </pc:sldChg>
    </pc:docChg>
  </pc:docChgLst>
  <pc:docChgLst>
    <pc:chgData name="Kal Rabb" userId="3edf06299a4717ec" providerId="LiveId" clId="{DEE2E355-323A-48BF-92C8-70A2E18CA2CD}"/>
    <pc:docChg chg="modSld">
      <pc:chgData name="Kal Rabb" userId="3edf06299a4717ec" providerId="LiveId" clId="{DEE2E355-323A-48BF-92C8-70A2E18CA2CD}" dt="2018-10-19T14:31:26.506" v="3"/>
      <pc:docMkLst>
        <pc:docMk/>
      </pc:docMkLst>
      <pc:sldChg chg="modAnim">
        <pc:chgData name="Kal Rabb" userId="3edf06299a4717ec" providerId="LiveId" clId="{DEE2E355-323A-48BF-92C8-70A2E18CA2CD}" dt="2018-10-19T14:31:26.506" v="3"/>
        <pc:sldMkLst>
          <pc:docMk/>
          <pc:sldMk cId="2415665848" sldId="259"/>
        </pc:sldMkLst>
      </pc:sldChg>
    </pc:docChg>
  </pc:docChgLst>
  <pc:docChgLst>
    <pc:chgData name="Kal Rabb" userId="3edf06299a4717ec" providerId="LiveId" clId="{930D5F2A-7D4C-455E-B503-5555699A9AA4}"/>
    <pc:docChg chg="custSel modSld">
      <pc:chgData name="Kal Rabb" userId="3edf06299a4717ec" providerId="LiveId" clId="{930D5F2A-7D4C-455E-B503-5555699A9AA4}" dt="2024-12-04T03:35:05.240" v="148" actId="20577"/>
      <pc:docMkLst>
        <pc:docMk/>
      </pc:docMkLst>
      <pc:sldChg chg="modSp mod">
        <pc:chgData name="Kal Rabb" userId="3edf06299a4717ec" providerId="LiveId" clId="{930D5F2A-7D4C-455E-B503-5555699A9AA4}" dt="2024-12-04T03:35:05.240" v="148" actId="20577"/>
        <pc:sldMkLst>
          <pc:docMk/>
          <pc:sldMk cId="2129401855" sldId="260"/>
        </pc:sldMkLst>
        <pc:spChg chg="mod">
          <ac:chgData name="Kal Rabb" userId="3edf06299a4717ec" providerId="LiveId" clId="{930D5F2A-7D4C-455E-B503-5555699A9AA4}" dt="2024-12-04T03:35:05.240" v="148" actId="20577"/>
          <ac:spMkLst>
            <pc:docMk/>
            <pc:sldMk cId="2129401855" sldId="260"/>
            <ac:spMk id="3" creationId="{00000000-0000-0000-0000-000000000000}"/>
          </ac:spMkLst>
        </pc:spChg>
      </pc:sldChg>
      <pc:sldChg chg="modSp mod">
        <pc:chgData name="Kal Rabb" userId="3edf06299a4717ec" providerId="LiveId" clId="{930D5F2A-7D4C-455E-B503-5555699A9AA4}" dt="2024-12-04T03:34:35.229" v="90" actId="20577"/>
        <pc:sldMkLst>
          <pc:docMk/>
          <pc:sldMk cId="629302396" sldId="261"/>
        </pc:sldMkLst>
        <pc:spChg chg="mod">
          <ac:chgData name="Kal Rabb" userId="3edf06299a4717ec" providerId="LiveId" clId="{930D5F2A-7D4C-455E-B503-5555699A9AA4}" dt="2024-12-04T03:34:35.229" v="90" actId="20577"/>
          <ac:spMkLst>
            <pc:docMk/>
            <pc:sldMk cId="629302396" sldId="261"/>
            <ac:spMk id="3" creationId="{00000000-0000-0000-0000-000000000000}"/>
          </ac:spMkLst>
        </pc:spChg>
      </pc:sldChg>
    </pc:docChg>
  </pc:docChgLst>
  <pc:docChgLst>
    <pc:chgData name="Kal Rabb" userId="3edf06299a4717ec" providerId="LiveId" clId="{A8E5F02B-882B-4701-9FE1-3E947A2BC50B}"/>
    <pc:docChg chg="modSld">
      <pc:chgData name="Kal Rabb" userId="3edf06299a4717ec" providerId="LiveId" clId="{A8E5F02B-882B-4701-9FE1-3E947A2BC50B}" dt="2020-10-08T18:49:01.727" v="13"/>
      <pc:docMkLst>
        <pc:docMk/>
      </pc:docMkLst>
      <pc:sldChg chg="modAnim">
        <pc:chgData name="Kal Rabb" userId="3edf06299a4717ec" providerId="LiveId" clId="{A8E5F02B-882B-4701-9FE1-3E947A2BC50B}" dt="2020-10-08T18:49:01.727" v="13"/>
        <pc:sldMkLst>
          <pc:docMk/>
          <pc:sldMk cId="1822980000" sldId="27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9466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5684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9466" y="8775684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41075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8463" y="693738"/>
            <a:ext cx="6157912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312" y="4388644"/>
            <a:ext cx="5100215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7287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1075" y="8777287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Availability:</a:t>
            </a:r>
          </a:p>
          <a:p>
            <a:pPr marL="171450" indent="-171450">
              <a:buFontTx/>
              <a:buChar char="-"/>
            </a:pPr>
            <a:r>
              <a:rPr lang="en-US" dirty="0"/>
              <a:t>Redundancy (active-passive failover, active-active)</a:t>
            </a:r>
          </a:p>
          <a:p>
            <a:pPr marL="171450" indent="-171450">
              <a:buFontTx/>
              <a:buChar char="-"/>
            </a:pPr>
            <a:r>
              <a:rPr lang="en-US" dirty="0"/>
              <a:t>- A-A – which to connect? What if conflicting messages?</a:t>
            </a:r>
          </a:p>
          <a:p>
            <a:pPr marL="171450" indent="-171450">
              <a:buFontTx/>
              <a:buChar char="-"/>
            </a:pPr>
            <a:r>
              <a:rPr lang="en-US" dirty="0"/>
              <a:t>Health monitoring + Restart</a:t>
            </a:r>
          </a:p>
          <a:p>
            <a:pPr marL="171450" indent="-171450">
              <a:buFontTx/>
              <a:buChar char="-"/>
            </a:pPr>
            <a:r>
              <a:rPr lang="en-US" dirty="0"/>
              <a:t>Health monitoring + Failover</a:t>
            </a:r>
          </a:p>
          <a:p>
            <a:pPr marL="171450" indent="-171450">
              <a:buFontTx/>
              <a:buChar char="-"/>
            </a:pPr>
            <a:r>
              <a:rPr lang="en-US" dirty="0"/>
              <a:t>State externalization -&gt; performance trade-off</a:t>
            </a:r>
          </a:p>
          <a:p>
            <a:pPr marL="171450" indent="-171450">
              <a:buFontTx/>
              <a:buChar char="-"/>
            </a:pPr>
            <a:r>
              <a:rPr lang="en-US" dirty="0"/>
              <a:t>Broker partitioning / sharding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Performance</a:t>
            </a:r>
          </a:p>
          <a:p>
            <a:pPr marL="171450" indent="-171450">
              <a:buFontTx/>
              <a:buChar char="-"/>
            </a:pPr>
            <a:r>
              <a:rPr lang="en-US" dirty="0"/>
              <a:t>Connection pool &amp; keep alive</a:t>
            </a:r>
          </a:p>
          <a:p>
            <a:pPr marL="171450" indent="-171450">
              <a:buFontTx/>
              <a:buChar char="-"/>
            </a:pPr>
            <a:r>
              <a:rPr lang="en-US" dirty="0"/>
              <a:t>Caching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Load balancing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Sharding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Back pressure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Testability</a:t>
            </a:r>
          </a:p>
          <a:p>
            <a:pPr marL="0" indent="0">
              <a:buFontTx/>
              <a:buNone/>
            </a:pPr>
            <a:r>
              <a:rPr lang="en-US" dirty="0"/>
              <a:t>- Broker emulation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048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D124FE-7089-4BC2-86F4-ACCB6F5FC802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0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80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510269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B4E6D-2666-4147-5975-77E7A68F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316ED1E-BDCA-F9D8-C622-F6B9156305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37B156-8440-40C5-9465-BEC2839C060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4082" name="Rectangle 2">
            <a:extLst>
              <a:ext uri="{FF2B5EF4-FFF2-40B4-BE49-F238E27FC236}">
                <a16:creationId xmlns:a16="http://schemas.microsoft.com/office/drawing/2014/main" id="{1C7C4F96-A77E-F7C0-D45B-D2C1031C0B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814083" name="Rectangle 3">
            <a:extLst>
              <a:ext uri="{FF2B5EF4-FFF2-40B4-BE49-F238E27FC236}">
                <a16:creationId xmlns:a16="http://schemas.microsoft.com/office/drawing/2014/main" id="{248AAD35-F2F7-DB0D-B4B0-A04341213E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1626867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54979D-1CF3-4FB0-AADE-2D325A6C1ACE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81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54005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37B156-8440-40C5-9465-BEC2839C060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81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2972665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424A44-053E-4680-9B61-A1D1AF786340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81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2868391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Solution – adapter / façade</a:t>
            </a:r>
          </a:p>
          <a:p>
            <a:r>
              <a:rPr lang="en-US" dirty="0"/>
              <a:t>Side effects: latency &amp; additional </a:t>
            </a:r>
            <a:r>
              <a:rPr lang="en-US" dirty="0" err="1"/>
              <a:t>maintainance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5451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Overnight processing</a:t>
            </a:r>
          </a:p>
          <a:p>
            <a:r>
              <a:rPr lang="en-US" dirty="0"/>
              <a:t>TO:</a:t>
            </a:r>
          </a:p>
          <a:p>
            <a:pPr marL="171450" indent="-171450">
              <a:buFontTx/>
              <a:buChar char="-"/>
            </a:pPr>
            <a:r>
              <a:rPr lang="en-US" dirty="0"/>
              <a:t>Delays results</a:t>
            </a:r>
          </a:p>
          <a:p>
            <a:pPr marL="171450" indent="-171450">
              <a:buFontTx/>
              <a:buChar char="-"/>
            </a:pPr>
            <a:r>
              <a:rPr lang="en-US" dirty="0"/>
              <a:t>Execution window</a:t>
            </a:r>
          </a:p>
          <a:p>
            <a:pPr marL="171450" indent="-171450">
              <a:buFontTx/>
              <a:buChar char="-"/>
            </a:pPr>
            <a:r>
              <a:rPr lang="en-US" dirty="0"/>
              <a:t>=&gt; customer base grow</a:t>
            </a:r>
          </a:p>
          <a:p>
            <a:pPr marL="171450" indent="-171450">
              <a:buFontTx/>
              <a:buChar char="-"/>
            </a:pPr>
            <a:r>
              <a:rPr lang="en-US" dirty="0"/>
              <a:t>=&gt; batch processing scaling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=&gt; money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98189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RPA</a:t>
            </a:r>
          </a:p>
          <a:p>
            <a:r>
              <a:rPr lang="en-US" dirty="0"/>
              <a:t>TO:</a:t>
            </a:r>
          </a:p>
          <a:p>
            <a:pPr marL="171450" indent="-171450">
              <a:buFontTx/>
              <a:buChar char="-"/>
            </a:pPr>
            <a:r>
              <a:rPr lang="en-US" dirty="0"/>
              <a:t>Fragile</a:t>
            </a:r>
          </a:p>
          <a:p>
            <a:pPr marL="171450" indent="-171450">
              <a:buFontTx/>
              <a:buChar char="-"/>
            </a:pPr>
            <a:r>
              <a:rPr lang="en-US" dirty="0"/>
              <a:t>Doesn’t improve a </a:t>
            </a:r>
            <a:r>
              <a:rPr lang="en-US" dirty="0" err="1"/>
              <a:t>worflow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8009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493E0-34DC-9008-C7B0-30B99B08F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A49E0E-2E2C-8F96-0696-25394C2B7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CFAA64-BE0B-D1B8-987C-87FAE692D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94351-3E12-CBC7-E8D6-16880A1CAE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344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Passive – typically 1-1, spare N-M</a:t>
            </a:r>
          </a:p>
          <a:p>
            <a:r>
              <a:rPr lang="en-US" dirty="0"/>
              <a:t>Shadow – repaired instance runs in parallel (until it’s fine or as passive))</a:t>
            </a:r>
          </a:p>
          <a:p>
            <a:r>
              <a:rPr lang="en-US" dirty="0"/>
              <a:t>State resynch – reintegration into a cluster</a:t>
            </a:r>
          </a:p>
          <a:p>
            <a:r>
              <a:rPr lang="en-US" dirty="0"/>
              <a:t>Process monitor – restart processes if they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242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TODO: add sequence diagram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0114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TODO: add sequence diagram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3204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DBEE7D-02F3-49C6-B0C0-2F6C99CCE1F7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2076985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E0977-24C7-E557-F090-90569AB01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0D4FD5E-764E-65D7-F24D-73C0570A84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37B156-8440-40C5-9465-BEC2839C060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4082" name="Rectangle 2">
            <a:extLst>
              <a:ext uri="{FF2B5EF4-FFF2-40B4-BE49-F238E27FC236}">
                <a16:creationId xmlns:a16="http://schemas.microsoft.com/office/drawing/2014/main" id="{75D1CFE9-7EC5-D10F-7376-9AE0FC78C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814083" name="Rectangle 3">
            <a:extLst>
              <a:ext uri="{FF2B5EF4-FFF2-40B4-BE49-F238E27FC236}">
                <a16:creationId xmlns:a16="http://schemas.microsoft.com/office/drawing/2014/main" id="{CEC9A8A5-680A-737A-4E36-7BDB605222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1003936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B0CCAE-3ABA-4C92-A457-1C742F161B5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0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80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3032271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F08FA-67EB-5F88-2E7C-92D880546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00D358C-B20B-AA71-8E62-D4D2EFD85C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37B156-8440-40C5-9465-BEC2839C060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4082" name="Rectangle 2">
            <a:extLst>
              <a:ext uri="{FF2B5EF4-FFF2-40B4-BE49-F238E27FC236}">
                <a16:creationId xmlns:a16="http://schemas.microsoft.com/office/drawing/2014/main" id="{29F6E6A5-1D82-216A-06E6-0F862719FD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157912" cy="3463925"/>
          </a:xfrm>
          <a:ln/>
        </p:spPr>
      </p:sp>
      <p:sp>
        <p:nvSpPr>
          <p:cNvPr id="814083" name="Rectangle 3">
            <a:extLst>
              <a:ext uri="{FF2B5EF4-FFF2-40B4-BE49-F238E27FC236}">
                <a16:creationId xmlns:a16="http://schemas.microsoft.com/office/drawing/2014/main" id="{91330752-74FF-2374-D264-88D8DEE986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295" y="4387422"/>
            <a:ext cx="5560248" cy="4159802"/>
          </a:xfrm>
        </p:spPr>
        <p:txBody>
          <a:bodyPr/>
          <a:lstStyle/>
          <a:p>
            <a:r>
              <a:rPr lang="en-US"/>
              <a:t>Tactic is fine grain adjustment of quality attributes within a pattern</a:t>
            </a:r>
          </a:p>
        </p:txBody>
      </p:sp>
    </p:spTree>
    <p:extLst>
      <p:ext uri="{BB962C8B-B14F-4D97-AF65-F5344CB8AC3E}">
        <p14:creationId xmlns:p14="http://schemas.microsoft.com/office/powerpoint/2010/main" val="3418508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Tactics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67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Ping/Echo Tactic Class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97280" y="4013775"/>
            <a:ext cx="10058400" cy="13795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err="1">
                <a:latin typeface="Consolas" panose="020B0609020204030204" pitchFamily="49" charset="0"/>
              </a:rPr>
              <a:t>PingSender</a:t>
            </a:r>
            <a:r>
              <a:rPr lang="en-US" sz="1800" dirty="0"/>
              <a:t> sends a ping message at specified </a:t>
            </a:r>
            <a:r>
              <a:rPr lang="en-US" sz="1800" dirty="0" err="1">
                <a:latin typeface="Consolas" panose="020B0609020204030204" pitchFamily="49" charset="0"/>
              </a:rPr>
              <a:t>timeInterval</a:t>
            </a:r>
            <a:r>
              <a:rPr lang="en-US" sz="1800" dirty="0" err="1"/>
              <a:t>s</a:t>
            </a:r>
            <a:r>
              <a:rPr lang="en-US" sz="1800" dirty="0"/>
              <a:t> [i.e. the monitoring component initiates the check]</a:t>
            </a:r>
          </a:p>
          <a:p>
            <a:pPr marL="0" indent="0">
              <a:buNone/>
            </a:pPr>
            <a:r>
              <a:rPr lang="en-US" sz="1800" dirty="0" err="1">
                <a:latin typeface="Consolas" panose="020B0609020204030204" pitchFamily="49" charset="0"/>
              </a:rPr>
              <a:t>PingSender</a:t>
            </a:r>
            <a:r>
              <a:rPr lang="en-US" sz="1800" dirty="0"/>
              <a:t> waits for an echo from a ping receiver until </a:t>
            </a:r>
            <a:r>
              <a:rPr lang="en-US" sz="1800" dirty="0" err="1">
                <a:latin typeface="Consolas" panose="020B0609020204030204" pitchFamily="49" charset="0"/>
              </a:rPr>
              <a:t>maxWaitingTime</a:t>
            </a:r>
            <a:r>
              <a:rPr lang="en-US" sz="1800" dirty="0"/>
              <a:t> is reached</a:t>
            </a: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dirty="0"/>
              <a:t>If an echo is not received an exception occurs, and it is detected by the fault monitor.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3439BC1-C27D-47C7-BB41-D6F556B875D1}"/>
              </a:ext>
            </a:extLst>
          </p:cNvPr>
          <p:cNvGrpSpPr/>
          <p:nvPr/>
        </p:nvGrpSpPr>
        <p:grpSpPr>
          <a:xfrm>
            <a:off x="3393821" y="1892759"/>
            <a:ext cx="5404358" cy="1445133"/>
            <a:chOff x="1268447" y="1892759"/>
            <a:chExt cx="5404358" cy="144513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BA66B0B-DB21-4A6F-419D-2914227CFC34}"/>
                </a:ext>
              </a:extLst>
            </p:cNvPr>
            <p:cNvGrpSpPr/>
            <p:nvPr/>
          </p:nvGrpSpPr>
          <p:grpSpPr>
            <a:xfrm>
              <a:off x="4812800" y="2722338"/>
              <a:ext cx="1860005" cy="615554"/>
              <a:chOff x="1526771" y="2362571"/>
              <a:chExt cx="2397529" cy="615554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E341607-C1B4-2362-9E93-35BA250C1463}"/>
                  </a:ext>
                </a:extLst>
              </p:cNvPr>
              <p:cNvSpPr txBox="1"/>
              <p:nvPr/>
            </p:nvSpPr>
            <p:spPr>
              <a:xfrm>
                <a:off x="1526771" y="2362571"/>
                <a:ext cx="2397528" cy="30777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Consolas" panose="020B0609020204030204" pitchFamily="49" charset="0"/>
                  </a:rPr>
                  <a:t>PingReceiver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A33113-5511-4706-110C-B521D7B4B2F2}"/>
                  </a:ext>
                </a:extLst>
              </p:cNvPr>
              <p:cNvSpPr txBox="1"/>
              <p:nvPr/>
            </p:nvSpPr>
            <p:spPr>
              <a:xfrm>
                <a:off x="1526772" y="2670348"/>
                <a:ext cx="2397528" cy="30777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+ ping():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boolean</a:t>
                </a:r>
                <a:endParaRPr lang="en-US" sz="1400" dirty="0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FF51A6B-34FF-C7FA-742D-A4C08498A864}"/>
                </a:ext>
              </a:extLst>
            </p:cNvPr>
            <p:cNvGrpSpPr/>
            <p:nvPr/>
          </p:nvGrpSpPr>
          <p:grpSpPr>
            <a:xfrm>
              <a:off x="1268447" y="1982358"/>
              <a:ext cx="2553740" cy="1355534"/>
              <a:chOff x="4388080" y="2362571"/>
              <a:chExt cx="2553740" cy="1355534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07EAE1A-A62C-2E8F-CF88-DD74CB9EDB10}"/>
                  </a:ext>
                </a:extLst>
              </p:cNvPr>
              <p:cNvSpPr txBox="1"/>
              <p:nvPr/>
            </p:nvSpPr>
            <p:spPr>
              <a:xfrm>
                <a:off x="4388080" y="2362571"/>
                <a:ext cx="2553737" cy="30777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err="1">
                    <a:latin typeface="Consolas" panose="020B0609020204030204" pitchFamily="49" charset="0"/>
                  </a:rPr>
                  <a:t>PingSender</a:t>
                </a:r>
                <a:endParaRPr lang="en-US" sz="1400" b="1" dirty="0">
                  <a:latin typeface="Consolas" panose="020B0609020204030204" pitchFamily="49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4D93FC-EEBA-8D31-232C-73F432506BDC}"/>
                  </a:ext>
                </a:extLst>
              </p:cNvPr>
              <p:cNvSpPr txBox="1"/>
              <p:nvPr/>
            </p:nvSpPr>
            <p:spPr>
              <a:xfrm>
                <a:off x="4388082" y="2670348"/>
                <a:ext cx="2553738" cy="73866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-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elapsedTime</a:t>
                </a:r>
                <a:r>
                  <a:rPr lang="en-US" sz="1400" dirty="0">
                    <a:latin typeface="Consolas" panose="020B0609020204030204" pitchFamily="49" charset="0"/>
                  </a:rPr>
                  <a:t>: int</a:t>
                </a:r>
              </a:p>
              <a:p>
                <a:r>
                  <a:rPr lang="en-US" sz="1400" dirty="0">
                    <a:latin typeface="Consolas" panose="020B0609020204030204" pitchFamily="49" charset="0"/>
                  </a:rPr>
                  <a:t>-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maxWaitingTime</a:t>
                </a:r>
                <a:r>
                  <a:rPr lang="en-US" sz="1400" dirty="0">
                    <a:latin typeface="Consolas" panose="020B0609020204030204" pitchFamily="49" charset="0"/>
                  </a:rPr>
                  <a:t>: int</a:t>
                </a:r>
              </a:p>
              <a:p>
                <a:r>
                  <a:rPr lang="en-US" sz="1400" dirty="0">
                    <a:latin typeface="Consolas" panose="020B0609020204030204" pitchFamily="49" charset="0"/>
                  </a:rPr>
                  <a:t>-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timeInterval</a:t>
                </a:r>
                <a:r>
                  <a:rPr lang="en-US" sz="1400" dirty="0">
                    <a:latin typeface="Consolas" panose="020B0609020204030204" pitchFamily="49" charset="0"/>
                  </a:rPr>
                  <a:t>: int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9CAC56-81E4-7AB5-AE85-F276249B1723}"/>
                  </a:ext>
                </a:extLst>
              </p:cNvPr>
              <p:cNvSpPr txBox="1"/>
              <p:nvPr/>
            </p:nvSpPr>
            <p:spPr>
              <a:xfrm>
                <a:off x="4388081" y="3410328"/>
                <a:ext cx="2553738" cy="30777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+ echo(): void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A8CB775-C49F-34BD-5ED1-526D42A4C391}"/>
                </a:ext>
              </a:extLst>
            </p:cNvPr>
            <p:cNvSpPr txBox="1"/>
            <p:nvPr/>
          </p:nvSpPr>
          <p:spPr>
            <a:xfrm>
              <a:off x="4812800" y="2040860"/>
              <a:ext cx="1414548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err="1">
                  <a:latin typeface="Consolas" panose="020B0609020204030204" pitchFamily="49" charset="0"/>
                </a:rPr>
                <a:t>FaultMonitor</a:t>
              </a:r>
              <a:endParaRPr lang="en-US" sz="1400" b="1" dirty="0">
                <a:latin typeface="Consolas" panose="020B0609020204030204" pitchFamily="49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2114402-C30B-AFEA-8C4B-F7C11AE9E915}"/>
                </a:ext>
              </a:extLst>
            </p:cNvPr>
            <p:cNvGrpSpPr/>
            <p:nvPr/>
          </p:nvGrpSpPr>
          <p:grpSpPr>
            <a:xfrm>
              <a:off x="3816590" y="1892759"/>
              <a:ext cx="996215" cy="307778"/>
              <a:chOff x="3872214" y="2111110"/>
              <a:chExt cx="996215" cy="307778"/>
            </a:xfrm>
          </p:grpSpPr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D72EFFF-F867-FE3C-B0D2-1BAF67B2D8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214" y="2418888"/>
                <a:ext cx="99621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37061D-61CC-00FB-0BD6-32BE02FA923F}"/>
                  </a:ext>
                </a:extLst>
              </p:cNvPr>
              <p:cNvSpPr txBox="1"/>
              <p:nvPr/>
            </p:nvSpPr>
            <p:spPr>
              <a:xfrm>
                <a:off x="3962313" y="2111110"/>
                <a:ext cx="8160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notifies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1EE766E-7376-95B2-AAF2-38EB9F9BF4BE}"/>
                </a:ext>
              </a:extLst>
            </p:cNvPr>
            <p:cNvGrpSpPr/>
            <p:nvPr/>
          </p:nvGrpSpPr>
          <p:grpSpPr>
            <a:xfrm>
              <a:off x="3813048" y="2728068"/>
              <a:ext cx="996215" cy="307778"/>
              <a:chOff x="3872214" y="2111110"/>
              <a:chExt cx="996215" cy="307778"/>
            </a:xfrm>
          </p:grpSpPr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1CDD73A1-87E8-A7D8-8B8A-A48225A5A1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214" y="2418888"/>
                <a:ext cx="99621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0CA6A50-E50A-137D-B802-4C6D86BD2FE0}"/>
                  </a:ext>
                </a:extLst>
              </p:cNvPr>
              <p:cNvSpPr txBox="1"/>
              <p:nvPr/>
            </p:nvSpPr>
            <p:spPr>
              <a:xfrm>
                <a:off x="3962313" y="2111110"/>
                <a:ext cx="8160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checks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9302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(Tradeoffs)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en-US" b="1" dirty="0"/>
              <a:t>Each tactic </a:t>
            </a:r>
            <a:r>
              <a:rPr lang="en-US" dirty="0"/>
              <a:t>has </a:t>
            </a:r>
            <a:r>
              <a:rPr lang="en-US" b="1" dirty="0"/>
              <a:t>pluses</a:t>
            </a:r>
            <a:r>
              <a:rPr lang="en-US" dirty="0"/>
              <a:t> (its reason for being) and minuses</a:t>
            </a:r>
            <a:r>
              <a:rPr lang="en-US" baseline="0" dirty="0"/>
              <a:t> – </a:t>
            </a:r>
            <a:r>
              <a:rPr lang="en-US" b="1" baseline="0" dirty="0"/>
              <a:t>tactic interactions</a:t>
            </a:r>
            <a:r>
              <a:rPr lang="en-US" baseline="0" dirty="0"/>
              <a:t>, i.e. side effects</a:t>
            </a:r>
          </a:p>
          <a:p>
            <a:r>
              <a:rPr lang="en-US" b="1" dirty="0"/>
              <a:t>U</a:t>
            </a:r>
            <a:r>
              <a:rPr lang="en-US" b="1" baseline="0" dirty="0"/>
              <a:t>se other tactics</a:t>
            </a:r>
            <a:r>
              <a:rPr lang="en-US" baseline="0" dirty="0"/>
              <a:t> to help alleviate the minuses.</a:t>
            </a:r>
          </a:p>
          <a:p>
            <a:r>
              <a:rPr lang="en-US" dirty="0"/>
              <a:t>But nothing is free…</a:t>
            </a:r>
          </a:p>
          <a:p>
            <a:r>
              <a:rPr lang="en-US" baseline="0" dirty="0"/>
              <a:t>Can have a chain </a:t>
            </a:r>
            <a:r>
              <a:rPr lang="en-US" dirty="0"/>
              <a:t>of side effects</a:t>
            </a:r>
          </a:p>
        </p:txBody>
      </p:sp>
    </p:spTree>
    <p:extLst>
      <p:ext uri="{BB962C8B-B14F-4D97-AF65-F5344CB8AC3E}">
        <p14:creationId xmlns:p14="http://schemas.microsoft.com/office/powerpoint/2010/main" val="380769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1097279" y="1845734"/>
            <a:ext cx="10058400" cy="4023360"/>
          </a:xfrm>
        </p:spPr>
        <p:txBody>
          <a:bodyPr/>
          <a:lstStyle/>
          <a:p>
            <a:pPr>
              <a:spcBef>
                <a:spcPct val="25000"/>
              </a:spcBef>
              <a:buFont typeface="Wingdings" pitchFamily="2" charset="2"/>
              <a:buNone/>
            </a:pPr>
            <a:r>
              <a:rPr lang="en-US" b="1" dirty="0"/>
              <a:t>Availability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b="1" dirty="0"/>
              <a:t> Ping/Echo </a:t>
            </a:r>
            <a:r>
              <a:rPr lang="en-US" dirty="0"/>
              <a:t>for detecting faults</a:t>
            </a:r>
          </a:p>
          <a:p>
            <a:pPr>
              <a:spcBef>
                <a:spcPct val="25000"/>
              </a:spcBef>
              <a:buFont typeface="Wingdings" pitchFamily="2" charset="2"/>
              <a:buNone/>
            </a:pPr>
            <a:r>
              <a:rPr lang="en-US" dirty="0"/>
              <a:t>Common </a:t>
            </a:r>
            <a:r>
              <a:rPr lang="en-US" b="1" dirty="0"/>
              <a:t>QA Interactions</a:t>
            </a:r>
            <a:r>
              <a:rPr lang="en-US" dirty="0"/>
              <a:t> of Ping/Echo are: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Security</a:t>
            </a:r>
            <a:r>
              <a:rPr lang="en-US" dirty="0"/>
              <a:t>: how to prevent a </a:t>
            </a:r>
            <a:r>
              <a:rPr lang="en-US" b="1" dirty="0"/>
              <a:t>ping flood attack</a:t>
            </a:r>
            <a:r>
              <a:rPr lang="en-US" dirty="0"/>
              <a:t>?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Performance</a:t>
            </a:r>
            <a:r>
              <a:rPr lang="en-US" dirty="0"/>
              <a:t>: how to ensure that the performance overhead of ping/echo is small?</a:t>
            </a:r>
          </a:p>
          <a:p>
            <a:pPr lvl="2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Servers are overloaded</a:t>
            </a:r>
          </a:p>
          <a:p>
            <a:pPr lvl="2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Network is overloaded</a:t>
            </a:r>
          </a:p>
          <a:p>
            <a:pPr lvl="2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Monitor node is overloaded (too many services to monitor)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Modifiability</a:t>
            </a:r>
            <a:r>
              <a:rPr lang="en-US" dirty="0"/>
              <a:t>: how to </a:t>
            </a:r>
            <a:r>
              <a:rPr lang="en-US" b="1" dirty="0"/>
              <a:t>add</a:t>
            </a:r>
            <a:r>
              <a:rPr lang="en-US" dirty="0"/>
              <a:t> ping/echo to the </a:t>
            </a:r>
            <a:r>
              <a:rPr lang="en-US" b="1" dirty="0"/>
              <a:t>existing architecture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77813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58B8B-191D-7107-E9DC-930CC9A98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>
            <a:extLst>
              <a:ext uri="{FF2B5EF4-FFF2-40B4-BE49-F238E27FC236}">
                <a16:creationId xmlns:a16="http://schemas.microsoft.com/office/drawing/2014/main" id="{E3298A73-AA64-D610-D9C1-95E6BDE1DB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8BBDD6E0-CA20-4F4D-7CB3-268FCB292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29" y="5956898"/>
            <a:ext cx="1040461" cy="307778"/>
          </a:xfrm>
          <a:prstGeom prst="ellipse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cs typeface="Arial" charset="0"/>
              </a:rPr>
              <a:t>Tactic</a:t>
            </a:r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DAD92E69-BF67-C3A2-ED99-A0E25C59B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29" y="5507905"/>
            <a:ext cx="1114642" cy="307778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cs typeface="Arial" charset="0"/>
              </a:rPr>
              <a:t>QA Interaction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1A09ECA-E404-14EF-AFB3-5ED293CBA869}"/>
              </a:ext>
            </a:extLst>
          </p:cNvPr>
          <p:cNvGrpSpPr/>
          <p:nvPr/>
        </p:nvGrpSpPr>
        <p:grpSpPr>
          <a:xfrm>
            <a:off x="3233844" y="1864979"/>
            <a:ext cx="4767619" cy="1273906"/>
            <a:chOff x="940440" y="1864979"/>
            <a:chExt cx="4767619" cy="1273906"/>
          </a:xfrm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0FE99ADC-05A8-0DF4-3CE9-3D6272E02C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451" y="1864979"/>
              <a:ext cx="1461597" cy="316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System</a:t>
              </a:r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559DFD02-5C22-B83B-A400-B381EA00E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451" y="2408904"/>
              <a:ext cx="1461596" cy="247816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Ping/Echo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9F52A26-5C5E-B38C-2F43-2BC08DB7D826}"/>
                </a:ext>
              </a:extLst>
            </p:cNvPr>
            <p:cNvGrpSpPr/>
            <p:nvPr/>
          </p:nvGrpSpPr>
          <p:grpSpPr>
            <a:xfrm>
              <a:off x="940440" y="2883653"/>
              <a:ext cx="4767619" cy="255232"/>
              <a:chOff x="940440" y="2894383"/>
              <a:chExt cx="4767619" cy="255232"/>
            </a:xfrm>
          </p:grpSpPr>
          <p:sp>
            <p:nvSpPr>
              <p:cNvPr id="9" name="AutoShape 11">
                <a:extLst>
                  <a:ext uri="{FF2B5EF4-FFF2-40B4-BE49-F238E27FC236}">
                    <a16:creationId xmlns:a16="http://schemas.microsoft.com/office/drawing/2014/main" id="{A1E7D9FD-E121-567F-0E91-225ACFE209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0440" y="2901471"/>
                <a:ext cx="127148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Add to System</a:t>
                </a:r>
              </a:p>
            </p:txBody>
          </p:sp>
          <p:sp>
            <p:nvSpPr>
              <p:cNvPr id="10" name="AutoShape 14">
                <a:extLst>
                  <a:ext uri="{FF2B5EF4-FFF2-40B4-BE49-F238E27FC236}">
                    <a16:creationId xmlns:a16="http://schemas.microsoft.com/office/drawing/2014/main" id="{85A26DA3-3CA5-2082-7926-DB60D4823C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5459" y="2901471"/>
                <a:ext cx="111464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Ping Flood</a:t>
                </a:r>
              </a:p>
            </p:txBody>
          </p:sp>
          <p:sp>
            <p:nvSpPr>
              <p:cNvPr id="11" name="AutoShape 16">
                <a:extLst>
                  <a:ext uri="{FF2B5EF4-FFF2-40B4-BE49-F238E27FC236}">
                    <a16:creationId xmlns:a16="http://schemas.microsoft.com/office/drawing/2014/main" id="{85222579-32F4-E633-D59F-4BB2AF84D9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8378" y="2894383"/>
                <a:ext cx="1979681" cy="220966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Performance Overhead</a:t>
                </a:r>
              </a:p>
            </p:txBody>
          </p:sp>
        </p:grp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A238123-C5E2-3DF5-AC09-D106054C935B}"/>
                </a:ext>
              </a:extLst>
            </p:cNvPr>
            <p:cNvCxnSpPr>
              <a:stCxn id="5" idx="4"/>
              <a:endCxn id="9" idx="0"/>
            </p:cNvCxnSpPr>
            <p:nvPr/>
          </p:nvCxnSpPr>
          <p:spPr>
            <a:xfrm flipH="1">
              <a:off x="1576181" y="2656720"/>
              <a:ext cx="1748068" cy="2340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5F8DF2E-5F9D-BAE3-758C-8E304096343F}"/>
                </a:ext>
              </a:extLst>
            </p:cNvPr>
            <p:cNvCxnSpPr>
              <a:stCxn id="5" idx="4"/>
              <a:endCxn id="10" idx="0"/>
            </p:cNvCxnSpPr>
            <p:nvPr/>
          </p:nvCxnSpPr>
          <p:spPr>
            <a:xfrm flipH="1">
              <a:off x="2962780" y="2656720"/>
              <a:ext cx="361469" cy="2340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355AA2F-79B9-7ADB-849B-3A0117BB8F50}"/>
                </a:ext>
              </a:extLst>
            </p:cNvPr>
            <p:cNvCxnSpPr>
              <a:stCxn id="5" idx="4"/>
              <a:endCxn id="11" idx="0"/>
            </p:cNvCxnSpPr>
            <p:nvPr/>
          </p:nvCxnSpPr>
          <p:spPr>
            <a:xfrm>
              <a:off x="3324249" y="2656720"/>
              <a:ext cx="1393970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9298F83-4EB9-96AD-0436-1ADE313BC833}"/>
                </a:ext>
              </a:extLst>
            </p:cNvPr>
            <p:cNvCxnSpPr>
              <a:stCxn id="3" idx="2"/>
              <a:endCxn id="5" idx="0"/>
            </p:cNvCxnSpPr>
            <p:nvPr/>
          </p:nvCxnSpPr>
          <p:spPr>
            <a:xfrm flipH="1">
              <a:off x="3324249" y="2181971"/>
              <a:ext cx="1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6229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802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25000"/>
              </a:spcBef>
              <a:buFont typeface="Wingdings" pitchFamily="2" charset="2"/>
              <a:buNone/>
            </a:pPr>
            <a:r>
              <a:rPr lang="en-US" b="1" dirty="0"/>
              <a:t>Ping/echo (performance)</a:t>
            </a:r>
          </a:p>
          <a:p>
            <a:pPr lvl="1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</a:t>
            </a:r>
            <a:r>
              <a:rPr lang="en-US" sz="2000" b="1" dirty="0"/>
              <a:t> Increase Available Resources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dirty="0"/>
              <a:t>e.g. new monitoring nodes – each is responsible for several components</a:t>
            </a:r>
          </a:p>
          <a:p>
            <a:pPr>
              <a:buFont typeface="Wingdings" pitchFamily="2" charset="2"/>
              <a:buNone/>
            </a:pPr>
            <a:r>
              <a:rPr lang="en-US" b="1" dirty="0"/>
              <a:t>QA Interactions </a:t>
            </a:r>
            <a:r>
              <a:rPr lang="en-US" dirty="0"/>
              <a:t>of</a:t>
            </a:r>
            <a:r>
              <a:rPr lang="en-US" b="1" dirty="0"/>
              <a:t> Increase Available Resources</a:t>
            </a:r>
            <a:r>
              <a:rPr lang="en-US" dirty="0"/>
              <a:t> are: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Cost</a:t>
            </a:r>
            <a:r>
              <a:rPr lang="en-US" dirty="0"/>
              <a:t>: increased resources cost more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Performance</a:t>
            </a:r>
            <a:r>
              <a:rPr lang="en-US" dirty="0"/>
              <a:t>: how to </a:t>
            </a:r>
            <a:r>
              <a:rPr lang="en-US" b="1" dirty="0"/>
              <a:t>utilize</a:t>
            </a:r>
            <a:r>
              <a:rPr lang="en-US" dirty="0"/>
              <a:t> the increase </a:t>
            </a:r>
            <a:r>
              <a:rPr lang="en-US" b="1" dirty="0"/>
              <a:t>resources efficiently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89875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B94A8-259D-378B-D76D-DFED0E9AC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>
            <a:extLst>
              <a:ext uri="{FF2B5EF4-FFF2-40B4-BE49-F238E27FC236}">
                <a16:creationId xmlns:a16="http://schemas.microsoft.com/office/drawing/2014/main" id="{0303A6D8-39F7-07DF-E8EF-3C4804458A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A062ED23-CE0D-BAEB-F9FE-739E7E6DB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29" y="5956898"/>
            <a:ext cx="1040461" cy="307778"/>
          </a:xfrm>
          <a:prstGeom prst="ellipse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cs typeface="Arial" charset="0"/>
              </a:rPr>
              <a:t>Tactic</a:t>
            </a:r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44A1191F-0164-E6AF-FAAA-61E0A8AD9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29" y="5507905"/>
            <a:ext cx="1114642" cy="307778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cs typeface="Arial" charset="0"/>
              </a:rPr>
              <a:t>QA Interaction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AAA6ADA-9820-8664-80B0-6C188FFBC5CB}"/>
              </a:ext>
            </a:extLst>
          </p:cNvPr>
          <p:cNvGrpSpPr/>
          <p:nvPr/>
        </p:nvGrpSpPr>
        <p:grpSpPr>
          <a:xfrm>
            <a:off x="3233844" y="1864979"/>
            <a:ext cx="5197664" cy="2305896"/>
            <a:chOff x="940440" y="1864979"/>
            <a:chExt cx="5197664" cy="2305896"/>
          </a:xfrm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EBF24CD0-A06D-DEB4-3528-FE5F70DA9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451" y="1864979"/>
              <a:ext cx="1461597" cy="316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System</a:t>
              </a:r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9C5E3E8E-1B1E-4E7D-563F-C89864C21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451" y="2408904"/>
              <a:ext cx="1461596" cy="247816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Ping/Echo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98433E9-CE38-39B5-CCCA-4546086F6F1C}"/>
                </a:ext>
              </a:extLst>
            </p:cNvPr>
            <p:cNvGrpSpPr/>
            <p:nvPr/>
          </p:nvGrpSpPr>
          <p:grpSpPr>
            <a:xfrm>
              <a:off x="940440" y="2883653"/>
              <a:ext cx="4767619" cy="255232"/>
              <a:chOff x="940440" y="2894383"/>
              <a:chExt cx="4767619" cy="255232"/>
            </a:xfrm>
          </p:grpSpPr>
          <p:sp>
            <p:nvSpPr>
              <p:cNvPr id="9" name="AutoShape 11">
                <a:extLst>
                  <a:ext uri="{FF2B5EF4-FFF2-40B4-BE49-F238E27FC236}">
                    <a16:creationId xmlns:a16="http://schemas.microsoft.com/office/drawing/2014/main" id="{7DA7D528-CC67-094E-C575-041AC8DD31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0440" y="2901471"/>
                <a:ext cx="127148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Add to System</a:t>
                </a:r>
              </a:p>
            </p:txBody>
          </p:sp>
          <p:sp>
            <p:nvSpPr>
              <p:cNvPr id="10" name="AutoShape 14">
                <a:extLst>
                  <a:ext uri="{FF2B5EF4-FFF2-40B4-BE49-F238E27FC236}">
                    <a16:creationId xmlns:a16="http://schemas.microsoft.com/office/drawing/2014/main" id="{E2D16F19-4502-CAD7-E6DA-DC7F59397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5459" y="2901471"/>
                <a:ext cx="111464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Ping Flood</a:t>
                </a:r>
              </a:p>
            </p:txBody>
          </p:sp>
          <p:sp>
            <p:nvSpPr>
              <p:cNvPr id="11" name="AutoShape 16">
                <a:extLst>
                  <a:ext uri="{FF2B5EF4-FFF2-40B4-BE49-F238E27FC236}">
                    <a16:creationId xmlns:a16="http://schemas.microsoft.com/office/drawing/2014/main" id="{30DFD64C-FE43-D39D-B09C-67FD8750E6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8378" y="2894383"/>
                <a:ext cx="1979681" cy="220966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Performance Overhead</a:t>
                </a:r>
              </a:p>
            </p:txBody>
          </p:sp>
        </p:grpSp>
        <p:sp>
          <p:nvSpPr>
            <p:cNvPr id="19" name="Oval 8">
              <a:extLst>
                <a:ext uri="{FF2B5EF4-FFF2-40B4-BE49-F238E27FC236}">
                  <a16:creationId xmlns:a16="http://schemas.microsoft.com/office/drawing/2014/main" id="{032A41EA-2545-A79F-11DE-492723930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1142" y="3365818"/>
              <a:ext cx="1654151" cy="32998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Increase Resources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82E7A15-DBFB-5889-9D9C-1CABD5FD9818}"/>
                </a:ext>
              </a:extLst>
            </p:cNvPr>
            <p:cNvGrpSpPr/>
            <p:nvPr/>
          </p:nvGrpSpPr>
          <p:grpSpPr>
            <a:xfrm>
              <a:off x="3298330" y="3922731"/>
              <a:ext cx="2839774" cy="248144"/>
              <a:chOff x="3362225" y="4173960"/>
              <a:chExt cx="2839774" cy="248144"/>
            </a:xfrm>
          </p:grpSpPr>
          <p:sp>
            <p:nvSpPr>
              <p:cNvPr id="20" name="AutoShape 14">
                <a:extLst>
                  <a:ext uri="{FF2B5EF4-FFF2-40B4-BE49-F238E27FC236}">
                    <a16:creationId xmlns:a16="http://schemas.microsoft.com/office/drawing/2014/main" id="{8D3B5018-1F75-C59F-D049-A7E9AB03C0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2225" y="4173960"/>
                <a:ext cx="111464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Cost</a:t>
                </a:r>
              </a:p>
            </p:txBody>
          </p:sp>
          <p:sp>
            <p:nvSpPr>
              <p:cNvPr id="21" name="AutoShape 16">
                <a:extLst>
                  <a:ext uri="{FF2B5EF4-FFF2-40B4-BE49-F238E27FC236}">
                    <a16:creationId xmlns:a16="http://schemas.microsoft.com/office/drawing/2014/main" id="{C23DDC63-4CF6-D13D-480F-6876A9292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96130" y="4187549"/>
                <a:ext cx="1505869" cy="234555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Resource Utilization</a:t>
                </a:r>
              </a:p>
            </p:txBody>
          </p:sp>
        </p:grp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C2273B4-1E68-8C58-75AA-1097A937CF19}"/>
                </a:ext>
              </a:extLst>
            </p:cNvPr>
            <p:cNvCxnSpPr>
              <a:stCxn id="19" idx="4"/>
              <a:endCxn id="20" idx="0"/>
            </p:cNvCxnSpPr>
            <p:nvPr/>
          </p:nvCxnSpPr>
          <p:spPr>
            <a:xfrm flipH="1">
              <a:off x="3855651" y="3695798"/>
              <a:ext cx="862567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1C62854-12E3-2A08-69EC-E5A9B647E9C7}"/>
                </a:ext>
              </a:extLst>
            </p:cNvPr>
            <p:cNvCxnSpPr>
              <a:stCxn id="19" idx="4"/>
              <a:endCxn id="21" idx="0"/>
            </p:cNvCxnSpPr>
            <p:nvPr/>
          </p:nvCxnSpPr>
          <p:spPr>
            <a:xfrm>
              <a:off x="4718218" y="3695798"/>
              <a:ext cx="666952" cy="24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9E3304B-806C-8217-8A8C-019D3F13C0CA}"/>
                </a:ext>
              </a:extLst>
            </p:cNvPr>
            <p:cNvCxnSpPr>
              <a:stCxn id="11" idx="2"/>
              <a:endCxn id="19" idx="0"/>
            </p:cNvCxnSpPr>
            <p:nvPr/>
          </p:nvCxnSpPr>
          <p:spPr>
            <a:xfrm flipH="1">
              <a:off x="4718218" y="3104619"/>
              <a:ext cx="1" cy="2611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918C7A5-08A1-60B5-F9B6-DBCEA91867B9}"/>
                </a:ext>
              </a:extLst>
            </p:cNvPr>
            <p:cNvCxnSpPr>
              <a:stCxn id="5" idx="4"/>
              <a:endCxn id="9" idx="0"/>
            </p:cNvCxnSpPr>
            <p:nvPr/>
          </p:nvCxnSpPr>
          <p:spPr>
            <a:xfrm flipH="1">
              <a:off x="1576181" y="2656720"/>
              <a:ext cx="1748068" cy="2340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38F33B5-8CE7-299B-D787-894A2F5BCA19}"/>
                </a:ext>
              </a:extLst>
            </p:cNvPr>
            <p:cNvCxnSpPr>
              <a:stCxn id="5" idx="4"/>
              <a:endCxn id="10" idx="0"/>
            </p:cNvCxnSpPr>
            <p:nvPr/>
          </p:nvCxnSpPr>
          <p:spPr>
            <a:xfrm flipH="1">
              <a:off x="2962780" y="2656720"/>
              <a:ext cx="361469" cy="2340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73C84F7-06DC-DCE5-6803-4CF87C1694AF}"/>
                </a:ext>
              </a:extLst>
            </p:cNvPr>
            <p:cNvCxnSpPr>
              <a:stCxn id="5" idx="4"/>
              <a:endCxn id="11" idx="0"/>
            </p:cNvCxnSpPr>
            <p:nvPr/>
          </p:nvCxnSpPr>
          <p:spPr>
            <a:xfrm>
              <a:off x="3324249" y="2656720"/>
              <a:ext cx="1393970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982246F5-9E89-3EEA-79F3-3E6DC7452C2F}"/>
                </a:ext>
              </a:extLst>
            </p:cNvPr>
            <p:cNvCxnSpPr>
              <a:stCxn id="3" idx="2"/>
              <a:endCxn id="5" idx="0"/>
            </p:cNvCxnSpPr>
            <p:nvPr/>
          </p:nvCxnSpPr>
          <p:spPr>
            <a:xfrm flipH="1">
              <a:off x="3324249" y="2181971"/>
              <a:ext cx="1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4546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806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25000"/>
              </a:spcBef>
              <a:buNone/>
            </a:pPr>
            <a:r>
              <a:rPr lang="en-US" b="1" dirty="0"/>
              <a:t>Ping/echo (performance)</a:t>
            </a:r>
          </a:p>
          <a:p>
            <a:pPr marL="292608" lvl="1" indent="0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Increase Available Resources (effective utilization)</a:t>
            </a:r>
          </a:p>
          <a:p>
            <a:pPr marL="475488" lvl="2" indent="0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Scheduling Policy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dirty="0"/>
              <a:t>Distribute monitored components across monitoring nodes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dirty="0"/>
              <a:t>Distribute pinging across time to avoid network load spikes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dirty="0"/>
              <a:t>Must be changed in real time</a:t>
            </a:r>
          </a:p>
          <a:p>
            <a:pPr>
              <a:spcBef>
                <a:spcPts val="1800"/>
              </a:spcBef>
              <a:buFont typeface="Wingdings" pitchFamily="2" charset="2"/>
              <a:buNone/>
            </a:pPr>
            <a:r>
              <a:rPr lang="en-US" b="1" dirty="0"/>
              <a:t>QA Interactions of Scheduling Policy</a:t>
            </a:r>
            <a:r>
              <a:rPr lang="en-US" dirty="0"/>
              <a:t> are: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Modifiability: how to add </a:t>
            </a:r>
            <a:r>
              <a:rPr lang="en-US" dirty="0"/>
              <a:t>the scheduling policy to the existing architecture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Modifiability: how to change </a:t>
            </a:r>
            <a:r>
              <a:rPr lang="en-US" dirty="0"/>
              <a:t>the scheduling policy in the future?</a:t>
            </a:r>
          </a:p>
        </p:txBody>
      </p:sp>
    </p:spTree>
    <p:extLst>
      <p:ext uri="{BB962C8B-B14F-4D97-AF65-F5344CB8AC3E}">
        <p14:creationId xmlns:p14="http://schemas.microsoft.com/office/powerpoint/2010/main" val="3180364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6BB43-7C05-3B63-899C-034C93CD5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>
            <a:extLst>
              <a:ext uri="{FF2B5EF4-FFF2-40B4-BE49-F238E27FC236}">
                <a16:creationId xmlns:a16="http://schemas.microsoft.com/office/drawing/2014/main" id="{E6BA8711-4999-EBBA-28CF-B95B0F6E71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70AB354E-F341-9D86-08C6-8D64ADDA9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29" y="5956898"/>
            <a:ext cx="1040461" cy="307778"/>
          </a:xfrm>
          <a:prstGeom prst="ellipse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cs typeface="Arial" charset="0"/>
              </a:rPr>
              <a:t>Tactic</a:t>
            </a:r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10D82BC9-0459-F593-739F-FD39E43EF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29" y="5507905"/>
            <a:ext cx="1114642" cy="307778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cs typeface="Arial" charset="0"/>
              </a:rPr>
              <a:t>QA Interaction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3F1BE5E-5DD0-2D10-AF64-22F37C8125E5}"/>
              </a:ext>
            </a:extLst>
          </p:cNvPr>
          <p:cNvGrpSpPr/>
          <p:nvPr/>
        </p:nvGrpSpPr>
        <p:grpSpPr>
          <a:xfrm>
            <a:off x="3233844" y="1864979"/>
            <a:ext cx="5724313" cy="3337886"/>
            <a:chOff x="940440" y="1864979"/>
            <a:chExt cx="5724313" cy="3337886"/>
          </a:xfrm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30F3BC71-2272-CAFF-0947-D36DD90279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451" y="1864979"/>
              <a:ext cx="1461597" cy="316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System</a:t>
              </a:r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F2D01AE8-F3B6-376B-F576-00302E7E5F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451" y="2408904"/>
              <a:ext cx="1461596" cy="247816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Ping/Echo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4777071-8AC9-75D1-9443-4215CCDED13F}"/>
                </a:ext>
              </a:extLst>
            </p:cNvPr>
            <p:cNvGrpSpPr/>
            <p:nvPr/>
          </p:nvGrpSpPr>
          <p:grpSpPr>
            <a:xfrm>
              <a:off x="940440" y="2883653"/>
              <a:ext cx="4767619" cy="255232"/>
              <a:chOff x="940440" y="2894383"/>
              <a:chExt cx="4767619" cy="255232"/>
            </a:xfrm>
          </p:grpSpPr>
          <p:sp>
            <p:nvSpPr>
              <p:cNvPr id="9" name="AutoShape 11">
                <a:extLst>
                  <a:ext uri="{FF2B5EF4-FFF2-40B4-BE49-F238E27FC236}">
                    <a16:creationId xmlns:a16="http://schemas.microsoft.com/office/drawing/2014/main" id="{D1485151-D237-337D-673C-D424A541F5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0440" y="2901471"/>
                <a:ext cx="127148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Add to System</a:t>
                </a:r>
              </a:p>
            </p:txBody>
          </p:sp>
          <p:sp>
            <p:nvSpPr>
              <p:cNvPr id="10" name="AutoShape 14">
                <a:extLst>
                  <a:ext uri="{FF2B5EF4-FFF2-40B4-BE49-F238E27FC236}">
                    <a16:creationId xmlns:a16="http://schemas.microsoft.com/office/drawing/2014/main" id="{DA288B41-1222-5316-A839-CF47F530E9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5459" y="2901471"/>
                <a:ext cx="111464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Ping Flood</a:t>
                </a:r>
              </a:p>
            </p:txBody>
          </p:sp>
          <p:sp>
            <p:nvSpPr>
              <p:cNvPr id="11" name="AutoShape 16">
                <a:extLst>
                  <a:ext uri="{FF2B5EF4-FFF2-40B4-BE49-F238E27FC236}">
                    <a16:creationId xmlns:a16="http://schemas.microsoft.com/office/drawing/2014/main" id="{1783CC95-875D-0370-6FDA-E9AF2BD138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8378" y="2894383"/>
                <a:ext cx="1979681" cy="220966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Performance Overhead</a:t>
                </a:r>
              </a:p>
            </p:txBody>
          </p:sp>
        </p:grpSp>
        <p:sp>
          <p:nvSpPr>
            <p:cNvPr id="19" name="Oval 8">
              <a:extLst>
                <a:ext uri="{FF2B5EF4-FFF2-40B4-BE49-F238E27FC236}">
                  <a16:creationId xmlns:a16="http://schemas.microsoft.com/office/drawing/2014/main" id="{AC7BF4C1-C3C4-A771-F9FD-F6B16B973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1142" y="3365818"/>
              <a:ext cx="1654151" cy="32998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Increase Resources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CF412B6-20CB-854C-EBBA-CB1968D5794F}"/>
                </a:ext>
              </a:extLst>
            </p:cNvPr>
            <p:cNvGrpSpPr/>
            <p:nvPr/>
          </p:nvGrpSpPr>
          <p:grpSpPr>
            <a:xfrm>
              <a:off x="3298330" y="3922731"/>
              <a:ext cx="2839774" cy="248144"/>
              <a:chOff x="3362225" y="4173960"/>
              <a:chExt cx="2839774" cy="248144"/>
            </a:xfrm>
          </p:grpSpPr>
          <p:sp>
            <p:nvSpPr>
              <p:cNvPr id="20" name="AutoShape 14">
                <a:extLst>
                  <a:ext uri="{FF2B5EF4-FFF2-40B4-BE49-F238E27FC236}">
                    <a16:creationId xmlns:a16="http://schemas.microsoft.com/office/drawing/2014/main" id="{4B943D84-2A14-1DBE-A5DF-BE2133033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2225" y="4173960"/>
                <a:ext cx="111464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Cost</a:t>
                </a:r>
              </a:p>
            </p:txBody>
          </p:sp>
          <p:sp>
            <p:nvSpPr>
              <p:cNvPr id="21" name="AutoShape 16">
                <a:extLst>
                  <a:ext uri="{FF2B5EF4-FFF2-40B4-BE49-F238E27FC236}">
                    <a16:creationId xmlns:a16="http://schemas.microsoft.com/office/drawing/2014/main" id="{B6C6A495-5AEC-22E2-428D-BD72AFE649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96130" y="4187549"/>
                <a:ext cx="1505869" cy="234555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Resource Utilization</a:t>
                </a:r>
              </a:p>
            </p:txBody>
          </p:sp>
        </p:grpSp>
        <p:sp>
          <p:nvSpPr>
            <p:cNvPr id="22" name="Oval 8">
              <a:extLst>
                <a:ext uri="{FF2B5EF4-FFF2-40B4-BE49-F238E27FC236}">
                  <a16:creationId xmlns:a16="http://schemas.microsoft.com/office/drawing/2014/main" id="{C8E37070-B081-F536-477C-BFD0F086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8093" y="4397808"/>
              <a:ext cx="1654151" cy="32998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Scheduling Policy</a:t>
              </a:r>
            </a:p>
          </p:txBody>
        </p:sp>
        <p:sp>
          <p:nvSpPr>
            <p:cNvPr id="23" name="AutoShape 11">
              <a:extLst>
                <a:ext uri="{FF2B5EF4-FFF2-40B4-BE49-F238E27FC236}">
                  <a16:creationId xmlns:a16="http://schemas.microsoft.com/office/drawing/2014/main" id="{7AB0FBB6-FA9F-C78D-BCA9-8A62847A0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5092" y="4954721"/>
              <a:ext cx="1271482" cy="248144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Add to System</a:t>
              </a:r>
            </a:p>
          </p:txBody>
        </p:sp>
        <p:sp>
          <p:nvSpPr>
            <p:cNvPr id="24" name="AutoShape 14">
              <a:extLst>
                <a:ext uri="{FF2B5EF4-FFF2-40B4-BE49-F238E27FC236}">
                  <a16:creationId xmlns:a16="http://schemas.microsoft.com/office/drawing/2014/main" id="{51145722-B24D-81A7-7E82-A74AC114D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0111" y="4954721"/>
              <a:ext cx="1114642" cy="248144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Modify Policy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DD9ADA9-E9DD-6B55-EAB1-186855921162}"/>
                </a:ext>
              </a:extLst>
            </p:cNvPr>
            <p:cNvCxnSpPr>
              <a:stCxn id="22" idx="4"/>
              <a:endCxn id="23" idx="0"/>
            </p:cNvCxnSpPr>
            <p:nvPr/>
          </p:nvCxnSpPr>
          <p:spPr>
            <a:xfrm flipH="1">
              <a:off x="4720833" y="4727788"/>
              <a:ext cx="664336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237AEC0-F841-AAD6-CC83-B02155B95131}"/>
                </a:ext>
              </a:extLst>
            </p:cNvPr>
            <p:cNvCxnSpPr>
              <a:stCxn id="22" idx="4"/>
              <a:endCxn id="24" idx="0"/>
            </p:cNvCxnSpPr>
            <p:nvPr/>
          </p:nvCxnSpPr>
          <p:spPr>
            <a:xfrm>
              <a:off x="5385169" y="4727788"/>
              <a:ext cx="722263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7AE4E36-58AC-3BD9-4261-AF33B28AC86B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>
            <a:xfrm flipH="1">
              <a:off x="5385169" y="4170875"/>
              <a:ext cx="1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A57133C-8410-0184-4EAD-D6C8EC8A589A}"/>
                </a:ext>
              </a:extLst>
            </p:cNvPr>
            <p:cNvCxnSpPr>
              <a:stCxn id="19" idx="4"/>
              <a:endCxn id="20" idx="0"/>
            </p:cNvCxnSpPr>
            <p:nvPr/>
          </p:nvCxnSpPr>
          <p:spPr>
            <a:xfrm flipH="1">
              <a:off x="3855651" y="3695798"/>
              <a:ext cx="862567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28E5310-8D4A-7E23-C00F-1B668482DABB}"/>
                </a:ext>
              </a:extLst>
            </p:cNvPr>
            <p:cNvCxnSpPr>
              <a:stCxn id="19" idx="4"/>
              <a:endCxn id="21" idx="0"/>
            </p:cNvCxnSpPr>
            <p:nvPr/>
          </p:nvCxnSpPr>
          <p:spPr>
            <a:xfrm>
              <a:off x="4718218" y="3695798"/>
              <a:ext cx="666952" cy="24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5B79C3-DEF2-6498-3473-37ED545DF462}"/>
                </a:ext>
              </a:extLst>
            </p:cNvPr>
            <p:cNvCxnSpPr>
              <a:stCxn id="11" idx="2"/>
              <a:endCxn id="19" idx="0"/>
            </p:cNvCxnSpPr>
            <p:nvPr/>
          </p:nvCxnSpPr>
          <p:spPr>
            <a:xfrm flipH="1">
              <a:off x="4718218" y="3104619"/>
              <a:ext cx="1" cy="2611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9F62791-FE0D-E439-83B2-55C7F76168EC}"/>
                </a:ext>
              </a:extLst>
            </p:cNvPr>
            <p:cNvCxnSpPr>
              <a:stCxn id="5" idx="4"/>
              <a:endCxn id="9" idx="0"/>
            </p:cNvCxnSpPr>
            <p:nvPr/>
          </p:nvCxnSpPr>
          <p:spPr>
            <a:xfrm flipH="1">
              <a:off x="1576181" y="2656720"/>
              <a:ext cx="1748068" cy="2340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95B69B9-EF7A-863E-0D23-E7D31B86E690}"/>
                </a:ext>
              </a:extLst>
            </p:cNvPr>
            <p:cNvCxnSpPr>
              <a:stCxn id="5" idx="4"/>
              <a:endCxn id="10" idx="0"/>
            </p:cNvCxnSpPr>
            <p:nvPr/>
          </p:nvCxnSpPr>
          <p:spPr>
            <a:xfrm flipH="1">
              <a:off x="2962780" y="2656720"/>
              <a:ext cx="361469" cy="2340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84F47C7-434C-EEB7-751E-8EDB8AE5FEDE}"/>
                </a:ext>
              </a:extLst>
            </p:cNvPr>
            <p:cNvCxnSpPr>
              <a:stCxn id="5" idx="4"/>
              <a:endCxn id="11" idx="0"/>
            </p:cNvCxnSpPr>
            <p:nvPr/>
          </p:nvCxnSpPr>
          <p:spPr>
            <a:xfrm>
              <a:off x="3324249" y="2656720"/>
              <a:ext cx="1393970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E70043B-42B4-801F-0E45-05DFF6A26812}"/>
                </a:ext>
              </a:extLst>
            </p:cNvPr>
            <p:cNvCxnSpPr>
              <a:stCxn id="3" idx="2"/>
              <a:endCxn id="5" idx="0"/>
            </p:cNvCxnSpPr>
            <p:nvPr/>
          </p:nvCxnSpPr>
          <p:spPr>
            <a:xfrm flipH="1">
              <a:off x="3324249" y="2181971"/>
              <a:ext cx="1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5486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811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25000"/>
              </a:spcBef>
              <a:buNone/>
            </a:pPr>
            <a:r>
              <a:rPr lang="en-US" b="1" dirty="0"/>
              <a:t>Ping/echo (performance)</a:t>
            </a:r>
          </a:p>
          <a:p>
            <a:pPr marL="201168" lvl="1" indent="0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Increase Available Resources (effective utilization)</a:t>
            </a:r>
          </a:p>
          <a:p>
            <a:pPr marL="384048" lvl="2" indent="0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</a:t>
            </a:r>
            <a:r>
              <a:rPr lang="en-US" sz="2000" b="1" dirty="0"/>
              <a:t> Scheduling Policy (modifiability) -&gt; Use an Intermediary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dirty="0"/>
              <a:t>Introduce health manager service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dirty="0"/>
              <a:t>Responsible for distribution configuration &amp; routing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dirty="0"/>
              <a:t>Monitoring nodes send requests through the manager service</a:t>
            </a:r>
          </a:p>
          <a:p>
            <a:pPr>
              <a:spcBef>
                <a:spcPts val="1800"/>
              </a:spcBef>
              <a:buFont typeface="Wingdings" pitchFamily="2" charset="2"/>
              <a:buNone/>
            </a:pPr>
            <a:r>
              <a:rPr lang="en-US" b="1" dirty="0"/>
              <a:t>QA Interactions of Use an Intermediary</a:t>
            </a:r>
            <a:r>
              <a:rPr lang="en-US" dirty="0"/>
              <a:t> are: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Modifiability</a:t>
            </a:r>
            <a:r>
              <a:rPr lang="en-US" dirty="0"/>
              <a:t>: how to </a:t>
            </a:r>
            <a:r>
              <a:rPr lang="en-US" b="1" dirty="0"/>
              <a:t>ensure</a:t>
            </a:r>
            <a:r>
              <a:rPr lang="en-US" dirty="0"/>
              <a:t> that </a:t>
            </a:r>
            <a:r>
              <a:rPr lang="en-US" b="1" dirty="0"/>
              <a:t>all communication passes through </a:t>
            </a:r>
            <a:r>
              <a:rPr lang="en-US" dirty="0"/>
              <a:t>the intermediary?</a:t>
            </a:r>
          </a:p>
        </p:txBody>
      </p:sp>
    </p:spTree>
    <p:extLst>
      <p:ext uri="{BB962C8B-B14F-4D97-AF65-F5344CB8AC3E}">
        <p14:creationId xmlns:p14="http://schemas.microsoft.com/office/powerpoint/2010/main" val="2239231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027A4217-A024-A2C4-9426-FE568A5C9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29" y="5956898"/>
            <a:ext cx="1040461" cy="307778"/>
          </a:xfrm>
          <a:prstGeom prst="ellipse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cs typeface="Arial" charset="0"/>
              </a:rPr>
              <a:t>Tactic</a:t>
            </a:r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8280E05F-9BA3-C68E-5AFB-DE5A94517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29" y="5507905"/>
            <a:ext cx="1114642" cy="307778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cs typeface="Arial" charset="0"/>
              </a:rPr>
              <a:t>QA Interaction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2B67BC3-E9F7-6BD4-F994-F1F3F3FA0318}"/>
              </a:ext>
            </a:extLst>
          </p:cNvPr>
          <p:cNvGrpSpPr/>
          <p:nvPr/>
        </p:nvGrpSpPr>
        <p:grpSpPr>
          <a:xfrm>
            <a:off x="3233844" y="1864979"/>
            <a:ext cx="5724313" cy="4369880"/>
            <a:chOff x="940440" y="1864979"/>
            <a:chExt cx="5724313" cy="4369880"/>
          </a:xfrm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A8AC1096-48D2-8FF0-36EB-579D92CB2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451" y="1864979"/>
              <a:ext cx="1461597" cy="316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System</a:t>
              </a:r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92BE51F0-3CA2-3A29-A41D-C5AAC0B68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451" y="2408904"/>
              <a:ext cx="1461596" cy="247816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Ping/Echo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F8B8B2B-0BC0-9807-749D-04E2C01AF57B}"/>
                </a:ext>
              </a:extLst>
            </p:cNvPr>
            <p:cNvGrpSpPr/>
            <p:nvPr/>
          </p:nvGrpSpPr>
          <p:grpSpPr>
            <a:xfrm>
              <a:off x="940440" y="2883653"/>
              <a:ext cx="4767619" cy="255232"/>
              <a:chOff x="940440" y="2894383"/>
              <a:chExt cx="4767619" cy="255232"/>
            </a:xfrm>
          </p:grpSpPr>
          <p:sp>
            <p:nvSpPr>
              <p:cNvPr id="9" name="AutoShape 11">
                <a:extLst>
                  <a:ext uri="{FF2B5EF4-FFF2-40B4-BE49-F238E27FC236}">
                    <a16:creationId xmlns:a16="http://schemas.microsoft.com/office/drawing/2014/main" id="{012ED59C-1942-BE8D-D01B-67ABFAEB2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0440" y="2901471"/>
                <a:ext cx="127148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Add to System</a:t>
                </a:r>
              </a:p>
            </p:txBody>
          </p:sp>
          <p:sp>
            <p:nvSpPr>
              <p:cNvPr id="10" name="AutoShape 14">
                <a:extLst>
                  <a:ext uri="{FF2B5EF4-FFF2-40B4-BE49-F238E27FC236}">
                    <a16:creationId xmlns:a16="http://schemas.microsoft.com/office/drawing/2014/main" id="{BBCE52E9-80DF-3080-4B77-926F0556D4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5459" y="2901471"/>
                <a:ext cx="111464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Ping Flood</a:t>
                </a:r>
              </a:p>
            </p:txBody>
          </p:sp>
          <p:sp>
            <p:nvSpPr>
              <p:cNvPr id="11" name="AutoShape 16">
                <a:extLst>
                  <a:ext uri="{FF2B5EF4-FFF2-40B4-BE49-F238E27FC236}">
                    <a16:creationId xmlns:a16="http://schemas.microsoft.com/office/drawing/2014/main" id="{11D898DE-7C89-44DE-55CA-F06969BE45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8378" y="2894383"/>
                <a:ext cx="1979681" cy="220966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Performance Overhead</a:t>
                </a:r>
              </a:p>
            </p:txBody>
          </p:sp>
        </p:grpSp>
        <p:sp>
          <p:nvSpPr>
            <p:cNvPr id="19" name="Oval 8">
              <a:extLst>
                <a:ext uri="{FF2B5EF4-FFF2-40B4-BE49-F238E27FC236}">
                  <a16:creationId xmlns:a16="http://schemas.microsoft.com/office/drawing/2014/main" id="{9EA54E25-CF0F-3625-80C0-CE8B9584C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1142" y="3365818"/>
              <a:ext cx="1654151" cy="32998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Increase Resources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571EB57-8C12-49A4-0DF6-E608688DEA4F}"/>
                </a:ext>
              </a:extLst>
            </p:cNvPr>
            <p:cNvGrpSpPr/>
            <p:nvPr/>
          </p:nvGrpSpPr>
          <p:grpSpPr>
            <a:xfrm>
              <a:off x="3298330" y="3922731"/>
              <a:ext cx="2839774" cy="248144"/>
              <a:chOff x="3362225" y="4173960"/>
              <a:chExt cx="2839774" cy="248144"/>
            </a:xfrm>
          </p:grpSpPr>
          <p:sp>
            <p:nvSpPr>
              <p:cNvPr id="20" name="AutoShape 14">
                <a:extLst>
                  <a:ext uri="{FF2B5EF4-FFF2-40B4-BE49-F238E27FC236}">
                    <a16:creationId xmlns:a16="http://schemas.microsoft.com/office/drawing/2014/main" id="{1E45E162-D6D7-2D3B-651A-B17DB6396A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2225" y="4173960"/>
                <a:ext cx="1114642" cy="248144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Cost</a:t>
                </a:r>
              </a:p>
            </p:txBody>
          </p:sp>
          <p:sp>
            <p:nvSpPr>
              <p:cNvPr id="21" name="AutoShape 16">
                <a:extLst>
                  <a:ext uri="{FF2B5EF4-FFF2-40B4-BE49-F238E27FC236}">
                    <a16:creationId xmlns:a16="http://schemas.microsoft.com/office/drawing/2014/main" id="{734C1057-CFD1-5132-CCB7-8D503DAA9F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96130" y="4187549"/>
                <a:ext cx="1505869" cy="234555"/>
              </a:xfrm>
              <a:prstGeom prst="roundRect">
                <a:avLst>
                  <a:gd name="adj" fmla="val 16667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cs typeface="Arial" charset="0"/>
                  </a:rPr>
                  <a:t>Resource Utilization</a:t>
                </a:r>
              </a:p>
            </p:txBody>
          </p:sp>
        </p:grpSp>
        <p:sp>
          <p:nvSpPr>
            <p:cNvPr id="22" name="Oval 8">
              <a:extLst>
                <a:ext uri="{FF2B5EF4-FFF2-40B4-BE49-F238E27FC236}">
                  <a16:creationId xmlns:a16="http://schemas.microsoft.com/office/drawing/2014/main" id="{EB2ED53E-1091-58A6-72A8-0F7B9D47D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8093" y="4397808"/>
              <a:ext cx="1654151" cy="32998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Scheduling Policy</a:t>
              </a:r>
            </a:p>
          </p:txBody>
        </p:sp>
        <p:sp>
          <p:nvSpPr>
            <p:cNvPr id="23" name="AutoShape 11">
              <a:extLst>
                <a:ext uri="{FF2B5EF4-FFF2-40B4-BE49-F238E27FC236}">
                  <a16:creationId xmlns:a16="http://schemas.microsoft.com/office/drawing/2014/main" id="{F0BB6CDB-270A-B659-4C75-11844CDE0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5092" y="4954721"/>
              <a:ext cx="1271482" cy="248144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Add to System</a:t>
              </a:r>
            </a:p>
          </p:txBody>
        </p:sp>
        <p:sp>
          <p:nvSpPr>
            <p:cNvPr id="24" name="AutoShape 14">
              <a:extLst>
                <a:ext uri="{FF2B5EF4-FFF2-40B4-BE49-F238E27FC236}">
                  <a16:creationId xmlns:a16="http://schemas.microsoft.com/office/drawing/2014/main" id="{B76ABFDB-0C21-681B-8D75-308547185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0111" y="4954721"/>
              <a:ext cx="1114642" cy="248144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Modify Policy</a:t>
              </a:r>
            </a:p>
          </p:txBody>
        </p:sp>
        <p:sp>
          <p:nvSpPr>
            <p:cNvPr id="25" name="Oval 8">
              <a:extLst>
                <a:ext uri="{FF2B5EF4-FFF2-40B4-BE49-F238E27FC236}">
                  <a16:creationId xmlns:a16="http://schemas.microsoft.com/office/drawing/2014/main" id="{D05F20D7-AF87-0467-8379-2CC1A38B5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1142" y="5429798"/>
              <a:ext cx="1654151" cy="32998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Use Intermediary</a:t>
              </a:r>
            </a:p>
          </p:txBody>
        </p:sp>
        <p:sp>
          <p:nvSpPr>
            <p:cNvPr id="26" name="AutoShape 11">
              <a:extLst>
                <a:ext uri="{FF2B5EF4-FFF2-40B4-BE49-F238E27FC236}">
                  <a16:creationId xmlns:a16="http://schemas.microsoft.com/office/drawing/2014/main" id="{92A01DBB-2134-3CD8-61BC-FB45FB0000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9455" y="5986715"/>
              <a:ext cx="1271482" cy="248144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cs typeface="Arial" charset="0"/>
                </a:rPr>
                <a:t>Ensure Usage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556724F-A614-EE55-BDD7-137C8F6A8722}"/>
                </a:ext>
              </a:extLst>
            </p:cNvPr>
            <p:cNvCxnSpPr>
              <a:cxnSpLocks/>
              <a:stCxn id="25" idx="4"/>
              <a:endCxn id="26" idx="0"/>
            </p:cNvCxnSpPr>
            <p:nvPr/>
          </p:nvCxnSpPr>
          <p:spPr>
            <a:xfrm flipH="1">
              <a:off x="4715196" y="5759778"/>
              <a:ext cx="3022" cy="2269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F4AC180-DA47-93A1-1702-6757B4F6E0C4}"/>
                </a:ext>
              </a:extLst>
            </p:cNvPr>
            <p:cNvCxnSpPr>
              <a:stCxn id="23" idx="2"/>
              <a:endCxn id="25" idx="0"/>
            </p:cNvCxnSpPr>
            <p:nvPr/>
          </p:nvCxnSpPr>
          <p:spPr>
            <a:xfrm flipH="1">
              <a:off x="4718218" y="5202865"/>
              <a:ext cx="2615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425A3A6-DF1F-B313-CF21-AF386313150C}"/>
                </a:ext>
              </a:extLst>
            </p:cNvPr>
            <p:cNvCxnSpPr>
              <a:stCxn id="22" idx="4"/>
              <a:endCxn id="23" idx="0"/>
            </p:cNvCxnSpPr>
            <p:nvPr/>
          </p:nvCxnSpPr>
          <p:spPr>
            <a:xfrm flipH="1">
              <a:off x="4720833" y="4727788"/>
              <a:ext cx="664336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989B141-3FA6-9D9E-F1F9-4D0D093C0BED}"/>
                </a:ext>
              </a:extLst>
            </p:cNvPr>
            <p:cNvCxnSpPr>
              <a:stCxn id="22" idx="4"/>
              <a:endCxn id="24" idx="0"/>
            </p:cNvCxnSpPr>
            <p:nvPr/>
          </p:nvCxnSpPr>
          <p:spPr>
            <a:xfrm>
              <a:off x="5385169" y="4727788"/>
              <a:ext cx="722263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5D1401C-6F8C-82B9-AF86-07F1410987F0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>
            <a:xfrm flipH="1">
              <a:off x="5385169" y="4170875"/>
              <a:ext cx="1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61D1ABA-6B95-EEE0-9623-21574CC015B2}"/>
                </a:ext>
              </a:extLst>
            </p:cNvPr>
            <p:cNvCxnSpPr>
              <a:stCxn id="19" idx="4"/>
              <a:endCxn id="20" idx="0"/>
            </p:cNvCxnSpPr>
            <p:nvPr/>
          </p:nvCxnSpPr>
          <p:spPr>
            <a:xfrm flipH="1">
              <a:off x="3855651" y="3695798"/>
              <a:ext cx="862567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96B0FF1-53DC-B779-22E7-9CC65D2DBE92}"/>
                </a:ext>
              </a:extLst>
            </p:cNvPr>
            <p:cNvCxnSpPr>
              <a:stCxn id="19" idx="4"/>
              <a:endCxn id="21" idx="0"/>
            </p:cNvCxnSpPr>
            <p:nvPr/>
          </p:nvCxnSpPr>
          <p:spPr>
            <a:xfrm>
              <a:off x="4718218" y="3695798"/>
              <a:ext cx="666952" cy="24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082F325-3350-57A3-1491-431AEFDD38BE}"/>
                </a:ext>
              </a:extLst>
            </p:cNvPr>
            <p:cNvCxnSpPr>
              <a:stCxn id="11" idx="2"/>
              <a:endCxn id="19" idx="0"/>
            </p:cNvCxnSpPr>
            <p:nvPr/>
          </p:nvCxnSpPr>
          <p:spPr>
            <a:xfrm flipH="1">
              <a:off x="4718218" y="3104619"/>
              <a:ext cx="1" cy="2611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24EFDD3-D133-3B99-329E-3201F546DB25}"/>
                </a:ext>
              </a:extLst>
            </p:cNvPr>
            <p:cNvCxnSpPr>
              <a:stCxn id="5" idx="4"/>
              <a:endCxn id="9" idx="0"/>
            </p:cNvCxnSpPr>
            <p:nvPr/>
          </p:nvCxnSpPr>
          <p:spPr>
            <a:xfrm flipH="1">
              <a:off x="1576181" y="2656720"/>
              <a:ext cx="1748068" cy="2340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3B41F82-FB0E-9451-1014-A6CFA0195524}"/>
                </a:ext>
              </a:extLst>
            </p:cNvPr>
            <p:cNvCxnSpPr>
              <a:stCxn id="5" idx="4"/>
              <a:endCxn id="10" idx="0"/>
            </p:cNvCxnSpPr>
            <p:nvPr/>
          </p:nvCxnSpPr>
          <p:spPr>
            <a:xfrm flipH="1">
              <a:off x="2962780" y="2656720"/>
              <a:ext cx="361469" cy="2340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94D14E4-A4A7-1C1E-3FD4-85ED283188F0}"/>
                </a:ext>
              </a:extLst>
            </p:cNvPr>
            <p:cNvCxnSpPr>
              <a:stCxn id="5" idx="4"/>
              <a:endCxn id="11" idx="0"/>
            </p:cNvCxnSpPr>
            <p:nvPr/>
          </p:nvCxnSpPr>
          <p:spPr>
            <a:xfrm>
              <a:off x="3324249" y="2656720"/>
              <a:ext cx="1393970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ED8332A-E99A-7216-9B77-747C02B7653C}"/>
                </a:ext>
              </a:extLst>
            </p:cNvPr>
            <p:cNvCxnSpPr>
              <a:stCxn id="3" idx="2"/>
              <a:endCxn id="5" idx="0"/>
            </p:cNvCxnSpPr>
            <p:nvPr/>
          </p:nvCxnSpPr>
          <p:spPr>
            <a:xfrm flipH="1">
              <a:off x="3324249" y="2181971"/>
              <a:ext cx="1" cy="2269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3016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AF0E5-2630-4C4C-ADA2-2002B4E21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First, let’s take a step 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E5972-3D35-4F2F-89F5-80BFECD94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96274"/>
          </a:xfrm>
        </p:spPr>
        <p:txBody>
          <a:bodyPr>
            <a:normAutofit/>
          </a:bodyPr>
          <a:lstStyle/>
          <a:p>
            <a:r>
              <a:rPr lang="en-US" dirty="0"/>
              <a:t>Focusing on functionality alone is not enough</a:t>
            </a:r>
          </a:p>
          <a:p>
            <a:r>
              <a:rPr lang="en-US" b="1" dirty="0"/>
              <a:t>Quality Attributes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Measurable properties that indicate how well the system satisfies the needs of stakeholders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In general too, but stakeholders matter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scalability for internal static website</a:t>
            </a:r>
          </a:p>
          <a:p>
            <a:r>
              <a:rPr lang="en-US" b="1" dirty="0"/>
              <a:t>Architecturally Significant Requirements</a:t>
            </a:r>
            <a:r>
              <a:rPr lang="en-US" dirty="0"/>
              <a:t> (</a:t>
            </a:r>
            <a:r>
              <a:rPr lang="en-US" b="1" dirty="0"/>
              <a:t>ASRs</a:t>
            </a:r>
            <a:r>
              <a:rPr 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Requirements that will have a profound effect on the architecture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Architecture may be significantly different without them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scalability / latency requirements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load balancing, caching, clustering, </a:t>
            </a:r>
            <a:r>
              <a:rPr lang="en-US" sz="1600" dirty="0" err="1"/>
              <a:t>etc</a:t>
            </a:r>
            <a:r>
              <a:rPr lang="en-US" sz="1600" dirty="0"/>
              <a:t> &amp; infra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Often expressed via quality attributes requirements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Performance, security, modifiability, availability, usability – the architect must ensure the system provides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Can be non-QA – e.g., must integrate with Oracle ERP / SAP</a:t>
            </a:r>
          </a:p>
        </p:txBody>
      </p:sp>
    </p:spTree>
    <p:extLst>
      <p:ext uri="{BB962C8B-B14F-4D97-AF65-F5344CB8AC3E}">
        <p14:creationId xmlns:p14="http://schemas.microsoft.com/office/powerpoint/2010/main" val="1298181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Tactics and QA Interactions Example</a:t>
            </a:r>
          </a:p>
        </p:txBody>
      </p:sp>
      <p:sp>
        <p:nvSpPr>
          <p:cNvPr id="815107" name="Rectangle 3"/>
          <p:cNvSpPr>
            <a:spLocks noGrp="1" noChangeArrowheads="1"/>
          </p:cNvSpPr>
          <p:nvPr>
            <p:ph idx="1"/>
          </p:nvPr>
        </p:nvSpPr>
        <p:spPr>
          <a:xfrm>
            <a:off x="1097279" y="1845734"/>
            <a:ext cx="10058401" cy="4621568"/>
          </a:xfrm>
        </p:spPr>
        <p:txBody>
          <a:bodyPr>
            <a:normAutofit/>
          </a:bodyPr>
          <a:lstStyle/>
          <a:p>
            <a:pPr>
              <a:spcBef>
                <a:spcPct val="25000"/>
              </a:spcBef>
              <a:buNone/>
            </a:pPr>
            <a:r>
              <a:rPr lang="en-US" b="1" dirty="0"/>
              <a:t>Ping/echo (performance)</a:t>
            </a:r>
          </a:p>
          <a:p>
            <a:pPr marL="201168" lvl="1" indent="0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Increase Available Resources (effective utilization)</a:t>
            </a:r>
          </a:p>
          <a:p>
            <a:pPr marL="384048" lvl="2" indent="0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Scheduling Policy (modifiability)</a:t>
            </a:r>
          </a:p>
          <a:p>
            <a:pPr marL="566928" lvl="3" indent="0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Use an Intermediary (modifiability)</a:t>
            </a:r>
          </a:p>
          <a:p>
            <a:pPr marL="749808" lvl="4" indent="0">
              <a:spcBef>
                <a:spcPct val="25000"/>
              </a:spcBef>
              <a:buNone/>
            </a:pP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Restrict Communication Paths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dirty="0"/>
              <a:t>Cannot send requests around the health manager service</a:t>
            </a:r>
          </a:p>
          <a:p>
            <a:pPr>
              <a:spcBef>
                <a:spcPts val="1800"/>
              </a:spcBef>
              <a:buFont typeface="Wingdings" pitchFamily="2" charset="2"/>
              <a:buNone/>
            </a:pPr>
            <a:r>
              <a:rPr lang="en-US" b="1" dirty="0"/>
              <a:t>Side effects of Restrict Communication Paths </a:t>
            </a:r>
            <a:r>
              <a:rPr lang="en-US" dirty="0"/>
              <a:t>are:</a:t>
            </a:r>
          </a:p>
          <a:p>
            <a:pPr lvl="1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Performance</a:t>
            </a:r>
            <a:r>
              <a:rPr lang="en-US" dirty="0"/>
              <a:t>: how to ensure that the </a:t>
            </a:r>
            <a:r>
              <a:rPr lang="en-US" b="1" dirty="0"/>
              <a:t>performance overhead</a:t>
            </a:r>
            <a:r>
              <a:rPr lang="en-US" dirty="0"/>
              <a:t> of the intermediary are not excessive?</a:t>
            </a:r>
          </a:p>
          <a:p>
            <a:pPr>
              <a:spcBef>
                <a:spcPct val="25000"/>
              </a:spcBef>
              <a:buFont typeface="Wingdings" pitchFamily="2" charset="2"/>
              <a:buNone/>
            </a:pPr>
            <a:endParaRPr lang="en-US" sz="2400" dirty="0"/>
          </a:p>
          <a:p>
            <a:pPr>
              <a:spcBef>
                <a:spcPct val="25000"/>
              </a:spcBef>
              <a:buFont typeface="Wingdings" pitchFamily="2" charset="2"/>
              <a:buNone/>
            </a:pPr>
            <a:r>
              <a:rPr lang="en-US" dirty="0"/>
              <a:t>Note: this design problem has now become recursive!</a:t>
            </a:r>
          </a:p>
        </p:txBody>
      </p:sp>
    </p:spTree>
    <p:extLst>
      <p:ext uri="{BB962C8B-B14F-4D97-AF65-F5344CB8AC3E}">
        <p14:creationId xmlns:p14="http://schemas.microsoft.com/office/powerpoint/2010/main" val="3579633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This Process End?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use of tactic introduces </a:t>
            </a:r>
            <a:r>
              <a:rPr lang="en-US" b="1" dirty="0"/>
              <a:t>new concerns</a:t>
            </a:r>
            <a:r>
              <a:rPr lang="en-US" dirty="0"/>
              <a:t>.</a:t>
            </a:r>
          </a:p>
          <a:p>
            <a:r>
              <a:rPr lang="en-US" dirty="0"/>
              <a:t>Each </a:t>
            </a:r>
            <a:r>
              <a:rPr lang="en-US" b="1" dirty="0"/>
              <a:t>new concern</a:t>
            </a:r>
            <a:r>
              <a:rPr lang="en-US" dirty="0"/>
              <a:t> causes </a:t>
            </a:r>
            <a:r>
              <a:rPr lang="en-US" b="1" dirty="0"/>
              <a:t>new tactics </a:t>
            </a:r>
            <a:r>
              <a:rPr lang="en-US" dirty="0"/>
              <a:t>to be added.</a:t>
            </a:r>
          </a:p>
          <a:p>
            <a:r>
              <a:rPr lang="en-US" dirty="0"/>
              <a:t>Are we in an infinite progression?</a:t>
            </a:r>
          </a:p>
          <a:p>
            <a:r>
              <a:rPr lang="en-US" dirty="0"/>
              <a:t>No.  Eventually the </a:t>
            </a:r>
            <a:r>
              <a:rPr lang="en-US" b="1" dirty="0"/>
              <a:t>side-effects</a:t>
            </a:r>
            <a:r>
              <a:rPr lang="en-US" dirty="0"/>
              <a:t> of each tactic become </a:t>
            </a:r>
            <a:r>
              <a:rPr lang="en-US" b="1" dirty="0"/>
              <a:t>small enough to ignore</a:t>
            </a:r>
            <a:r>
              <a:rPr lang="en-US" dirty="0"/>
              <a:t>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e.g., overhead &lt; 1%</a:t>
            </a:r>
          </a:p>
          <a:p>
            <a:r>
              <a:rPr lang="en-US" dirty="0"/>
              <a:t>Or you accept some trade-offs.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costs are increased, but we have a lot of money</a:t>
            </a:r>
          </a:p>
        </p:txBody>
      </p:sp>
    </p:spTree>
    <p:extLst>
      <p:ext uri="{BB962C8B-B14F-4D97-AF65-F5344CB8AC3E}">
        <p14:creationId xmlns:p14="http://schemas.microsoft.com/office/powerpoint/2010/main" val="299826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954C7-160C-D45D-EFCA-0298247F0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838ED-B801-C881-6EEE-326626EB4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common tactics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54AB7-28AD-508C-BECD-30D155C13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560608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Lack of APIs with Legacy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e.g. old system doesn’t expose REST API (only custom protocol)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Solution?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Adapter or Facade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700" dirty="0"/>
              <a:t>e.g. </a:t>
            </a:r>
            <a:r>
              <a:rPr lang="en-US" sz="1700" dirty="0" err="1"/>
              <a:t>Java+Spring</a:t>
            </a:r>
            <a:r>
              <a:rPr lang="en-US" sz="1700" dirty="0"/>
              <a:t> in front of COBOL component – provides REST API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QA Interactions?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Increased latency (Performance)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Increased maintenance efforts (Modifiability)</a:t>
            </a:r>
          </a:p>
          <a:p>
            <a:r>
              <a:rPr lang="en-US" sz="2200" dirty="0"/>
              <a:t>Performance limitations (slow systems)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e.g. process is too slow to give immediate 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Solution?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Asynchronous frontend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700" dirty="0"/>
              <a:t>e.g. accept the input, notify when ready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QA Interactions?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Complexity: state management, user communications (Modifiability, Usability)</a:t>
            </a:r>
          </a:p>
          <a:p>
            <a:pPr marL="384048" lvl="2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1632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DCBBB-972D-273B-01E9-746C06657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28626-CEDF-9199-93EF-875851928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common tactics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3F9F1-AFEB-9E97-63EC-3EBAADE5E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571691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CPU / Memory intensive operation</a:t>
            </a:r>
            <a:r>
              <a:rPr lang="en-US" dirty="0"/>
              <a:t>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e.g. batch jobs consume all / a lot of resources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Solution?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Heavy work launched overnight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900" dirty="0"/>
              <a:t>e.g., transaction processing after midnight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QA Interactions?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Delayed data update (Availability)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Execution windows should be carefully managed (Availability)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900" dirty="0"/>
              <a:t>e.g. make sure all operations will be finished in time</a:t>
            </a:r>
          </a:p>
          <a:p>
            <a:r>
              <a:rPr lang="en-US" sz="2400" dirty="0"/>
              <a:t>Outdated user interface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e.g. legacy system with a console interface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Solution?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Façade UI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900" dirty="0"/>
              <a:t>e.g. airline booking website in front of SABRE (1960s)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QA Interactions?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Can hide an old interface, cannot fix issues behind it (Modifiability)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Increased maintenance (Modifiability)</a:t>
            </a:r>
          </a:p>
        </p:txBody>
      </p:sp>
    </p:spTree>
    <p:extLst>
      <p:ext uri="{BB962C8B-B14F-4D97-AF65-F5344CB8AC3E}">
        <p14:creationId xmlns:p14="http://schemas.microsoft.com/office/powerpoint/2010/main" val="386425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259B9-F442-830F-DBA4-A923AFD0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91FB3-8D4C-2AE3-3132-8CEF5FE19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common tactics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6FCEC-FAE1-2049-A772-BCC07E677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Manual workflow steps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users do a lot of manual work (clicking, filling fields,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We don’t want to create a custom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Solution?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Automation / Robotic Process Automation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e.g. insurance claims processed by a bot reading scanned forms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QA Interactions?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Fragile (Reliability)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Doesn’t improve a workflow (Usability)</a:t>
            </a:r>
          </a:p>
        </p:txBody>
      </p:sp>
    </p:spTree>
    <p:extLst>
      <p:ext uri="{BB962C8B-B14F-4D97-AF65-F5344CB8AC3E}">
        <p14:creationId xmlns:p14="http://schemas.microsoft.com/office/powerpoint/2010/main" val="298221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architectural pattern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Is a package of design decisions that is found repeatedly in practice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Has known properties that permit reuse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Describes a class of architectures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Not just one specific case</a:t>
            </a:r>
          </a:p>
          <a:p>
            <a:pPr lvl="0"/>
            <a:r>
              <a:rPr lang="en-US" dirty="0"/>
              <a:t>Tactics are simpler than patterns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Each tactic targets a single, focused quality attribute concern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No required internal structure — patterns are composed from multiple tactics</a:t>
            </a:r>
          </a:p>
          <a:p>
            <a:pPr lvl="0"/>
            <a:r>
              <a:rPr lang="en-US" dirty="0"/>
              <a:t>Patterns are underspecified to be useful for many real systems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So they have to be augmented with tactics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Augmentation ends when requirements for a specific system are satisfied</a:t>
            </a:r>
          </a:p>
        </p:txBody>
      </p:sp>
    </p:spTree>
    <p:extLst>
      <p:ext uri="{BB962C8B-B14F-4D97-AF65-F5344CB8AC3E}">
        <p14:creationId xmlns:p14="http://schemas.microsoft.com/office/powerpoint/2010/main" val="2218829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097280" y="1845694"/>
            <a:ext cx="5309672" cy="4532939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defRPr/>
            </a:pPr>
            <a:r>
              <a:rPr lang="en-US" sz="2600" b="1" dirty="0"/>
              <a:t>Operational categories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Availability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Interoperability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Reliability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Usability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Performance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Deployability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Energy Efficiency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Integrability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Scalability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Monitorability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Mobility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Compatibility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Security</a:t>
            </a:r>
          </a:p>
          <a:p>
            <a:pPr marL="457200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300" dirty="0"/>
              <a:t>Safety</a:t>
            </a:r>
          </a:p>
          <a:p>
            <a:pPr marL="342900" indent="-342900" defTabSz="9144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en-US" sz="24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5918769" y="1845694"/>
            <a:ext cx="4572000" cy="4418012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dirty="0"/>
              <a:t>Developmental categories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Modifiability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Variability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Supportability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Testability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Maintainability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Portability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Localizability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Development distributability</a:t>
            </a:r>
          </a:p>
          <a:p>
            <a:pPr marL="34290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Buildability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Quality Attributes – Master List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658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546080" cy="1450757"/>
          </a:xfrm>
        </p:spPr>
        <p:txBody>
          <a:bodyPr>
            <a:normAutofit/>
          </a:bodyPr>
          <a:lstStyle/>
          <a:p>
            <a:r>
              <a:rPr lang="en-US" dirty="0"/>
              <a:t>Relationships Between Tactics and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9217037" cy="4382538"/>
          </a:xfrm>
        </p:spPr>
        <p:txBody>
          <a:bodyPr>
            <a:normAutofit/>
          </a:bodyPr>
          <a:lstStyle/>
          <a:p>
            <a:r>
              <a:rPr lang="en-US" b="1" dirty="0"/>
              <a:t>Pattern</a:t>
            </a:r>
            <a:r>
              <a:rPr lang="en-US" dirty="0"/>
              <a:t> - high-level structural design choice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Question - how should the system be organized?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layered pattern – separate presentation, logic &amp;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client-server pattern – separate providers &amp; consumers</a:t>
            </a:r>
          </a:p>
          <a:p>
            <a:r>
              <a:rPr lang="en-US" b="1" dirty="0"/>
              <a:t>Tactic</a:t>
            </a:r>
            <a:r>
              <a:rPr lang="en-US" dirty="0"/>
              <a:t> – lower-level </a:t>
            </a:r>
            <a:r>
              <a:rPr lang="en-US" b="1" dirty="0"/>
              <a:t>design decision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Question – how do we achieve a specific quality attribute?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caching, load balancing, encryption, input validation, encapsulation,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b="1" dirty="0"/>
              <a:t>Patterns are built from tactics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pattern is a crystal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a tactic is a molecule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pattern is a house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tactic is bricks, plumbing decisions, 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910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154EA-741B-1BC8-06BE-5748BBFA2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3807D-8539-6EE5-C0D0-46028E93B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5"/>
            <a:ext cx="10501745" cy="1450757"/>
          </a:xfrm>
        </p:spPr>
        <p:txBody>
          <a:bodyPr>
            <a:normAutofit/>
          </a:bodyPr>
          <a:lstStyle/>
          <a:p>
            <a:r>
              <a:rPr lang="en-US" dirty="0"/>
              <a:t>Relationships Between Tactics and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667F2-A462-5410-C22B-D8B381512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80567" cy="4582775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For example, the layered pattern consists of: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Increase semantic coherence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Group related functionality into layers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Encapsulation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Hide details within each layer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Restrict communication paths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Unidirectional calls without jumps over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Use an intermediary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Middleware or API gateways between layers</a:t>
            </a:r>
          </a:p>
          <a:p>
            <a:r>
              <a:rPr lang="en-US" sz="2200" dirty="0"/>
              <a:t>For example, the client-server pattern consists of:</a:t>
            </a:r>
          </a:p>
          <a:p>
            <a:pPr marL="288925" lvl="1" indent="-1730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900" dirty="0"/>
              <a:t>Resource encapsulation</a:t>
            </a:r>
          </a:p>
          <a:p>
            <a:pPr marL="460375" lvl="2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700" dirty="0"/>
              <a:t>Server hides DB from clients</a:t>
            </a:r>
          </a:p>
          <a:p>
            <a:pPr marL="288925" lvl="1" indent="-1730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900" dirty="0"/>
              <a:t>Restrict access</a:t>
            </a:r>
          </a:p>
          <a:p>
            <a:pPr marL="460375" lvl="3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700" dirty="0"/>
              <a:t>Clients go only through defined interfaces</a:t>
            </a:r>
          </a:p>
          <a:p>
            <a:pPr marL="288925" lvl="1" indent="-1730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900" dirty="0" err="1"/>
              <a:t>etc</a:t>
            </a:r>
            <a:endParaRPr lang="en-US" sz="1900" dirty="0"/>
          </a:p>
          <a:p>
            <a:pPr lvl="2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38376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Tactics Augment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Patterns</a:t>
            </a:r>
            <a:r>
              <a:rPr lang="en-US" b="1" baseline="0" dirty="0"/>
              <a:t> address a specific problem</a:t>
            </a: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</a:t>
            </a:r>
            <a:r>
              <a:rPr lang="en-US" baseline="0" dirty="0"/>
              <a:t>eutral or have </a:t>
            </a:r>
            <a:r>
              <a:rPr lang="en-US" b="1" baseline="0" dirty="0"/>
              <a:t>weaknesses</a:t>
            </a:r>
            <a:r>
              <a:rPr lang="en-US" baseline="0" dirty="0"/>
              <a:t> with respect to </a:t>
            </a:r>
            <a:r>
              <a:rPr lang="en-US" b="1" baseline="0" dirty="0"/>
              <a:t>other qualities</a:t>
            </a:r>
            <a:r>
              <a:rPr lang="en-US" baseline="0" dirty="0"/>
              <a:t>.</a:t>
            </a:r>
          </a:p>
          <a:p>
            <a:r>
              <a:rPr lang="en-US" dirty="0"/>
              <a:t>e</a:t>
            </a:r>
            <a:r>
              <a:rPr lang="en-US" baseline="0" dirty="0"/>
              <a:t>.g. the broker pattern may have:</a:t>
            </a:r>
          </a:p>
          <a:p>
            <a:pPr marL="398463" indent="-171450" defTabSz="841375" eaLnBrk="0" fontAlgn="base" hangingPunct="0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Performance bottlenecks</a:t>
            </a:r>
          </a:p>
          <a:p>
            <a:pPr marL="398463" indent="-171450" defTabSz="841375" eaLnBrk="0" fontAlgn="base" hangingPunct="0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Single point of failure </a:t>
            </a: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1800" dirty="0"/>
              <a:t> </a:t>
            </a:r>
            <a:r>
              <a:rPr lang="en-US" sz="1800" b="1" dirty="0"/>
              <a:t>availability</a:t>
            </a:r>
            <a:r>
              <a:rPr lang="en-US" sz="1800" dirty="0"/>
              <a:t> risk</a:t>
            </a:r>
          </a:p>
          <a:p>
            <a:pPr marL="398463" indent="-171450" defTabSz="841375" eaLnBrk="0" fontAlgn="base" hangingPunct="0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Testability complexity </a:t>
            </a:r>
          </a:p>
          <a:p>
            <a:pPr marL="398463" indent="-171450" defTabSz="841375" eaLnBrk="0" fontAlgn="base" hangingPunct="0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No explicit support for security</a:t>
            </a:r>
          </a:p>
          <a:p>
            <a:endParaRPr lang="en-US" baseline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18741" t="16021" r="7230" b="45695"/>
          <a:stretch/>
        </p:blipFill>
        <p:spPr>
          <a:xfrm>
            <a:off x="6243656" y="2600113"/>
            <a:ext cx="4912023" cy="32861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7278" y="5038097"/>
            <a:ext cx="4738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Consider </a:t>
            </a:r>
            <a:r>
              <a:rPr lang="en-US" sz="2400" b="1">
                <a:solidFill>
                  <a:srgbClr val="002060"/>
                </a:solidFill>
              </a:rPr>
              <a:t>possible tactics </a:t>
            </a:r>
            <a:r>
              <a:rPr lang="en-US" sz="2400" b="1" dirty="0">
                <a:solidFill>
                  <a:srgbClr val="002060"/>
                </a:solidFill>
              </a:rPr>
              <a:t>to address each of these</a:t>
            </a:r>
          </a:p>
        </p:txBody>
      </p:sp>
    </p:spTree>
    <p:extLst>
      <p:ext uri="{BB962C8B-B14F-4D97-AF65-F5344CB8AC3E}">
        <p14:creationId xmlns:p14="http://schemas.microsoft.com/office/powerpoint/2010/main" val="711835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E39AE-0CE7-F826-C075-193D1171E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7615-E46C-66E6-8A28-65D4D9A1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Tactics Augment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E110D-4831-7B44-3BC3-EAAF71AC6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324541" cy="437639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</a:t>
            </a:r>
            <a:r>
              <a:rPr lang="en-US" baseline="0" dirty="0"/>
              <a:t>.g. </a:t>
            </a:r>
            <a:r>
              <a:rPr lang="en-US" dirty="0"/>
              <a:t>broker pattern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aseline="0" dirty="0"/>
              <a:t>A</a:t>
            </a:r>
            <a:r>
              <a:rPr lang="en-US" dirty="0"/>
              <a:t>vailability: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Active-active redundancy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Heartbeat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Sharding by services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Externalized state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Performance: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Client connection pooling &amp; keep-alive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Caching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Load balancing among instances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Load testing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Security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Authentication with short-living tokens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RBAC per service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Encryption in transit &amp; rest</a:t>
            </a:r>
          </a:p>
          <a:p>
            <a:pPr lvl="1"/>
            <a:endParaRPr lang="en-US" baseline="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EF66A21-0639-7129-AEF6-B0D422328A2F}"/>
              </a:ext>
            </a:extLst>
          </p:cNvPr>
          <p:cNvSpPr txBox="1">
            <a:spLocks/>
          </p:cNvSpPr>
          <p:nvPr/>
        </p:nvSpPr>
        <p:spPr>
          <a:xfrm>
            <a:off x="6450662" y="1845734"/>
            <a:ext cx="3749041" cy="437639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Testability: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Broker emulation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Trace id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Chaos testing</a:t>
            </a:r>
          </a:p>
        </p:txBody>
      </p:sp>
    </p:spTree>
    <p:extLst>
      <p:ext uri="{BB962C8B-B14F-4D97-AF65-F5344CB8AC3E}">
        <p14:creationId xmlns:p14="http://schemas.microsoft.com/office/powerpoint/2010/main" val="1599794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971800" y="1828800"/>
            <a:ext cx="6553200" cy="3505200"/>
            <a:chOff x="990600" y="1676400"/>
            <a:chExt cx="6943725" cy="3933825"/>
          </a:xfrm>
        </p:grpSpPr>
        <p:pic>
          <p:nvPicPr>
            <p:cNvPr id="276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0600" y="1676400"/>
              <a:ext cx="6943725" cy="393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Oval 4"/>
            <p:cNvSpPr/>
            <p:nvPr/>
          </p:nvSpPr>
          <p:spPr bwMode="auto">
            <a:xfrm>
              <a:off x="1828800" y="2667000"/>
              <a:ext cx="1676400" cy="2362200"/>
            </a:xfrm>
            <a:prstGeom prst="ellipse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  <p:txBody>
            <a:bodyPr vert="horz" wrap="square" lIns="82296" tIns="45720" rIns="82296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41375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Availability Tactics: Fault Detection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1524000" y="5105400"/>
            <a:ext cx="4267200" cy="1219200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</a:pPr>
            <a:r>
              <a:rPr lang="en-US" dirty="0"/>
              <a:t>Heartbeat - I am alive!</a:t>
            </a:r>
          </a:p>
          <a:p>
            <a:pPr>
              <a:spcBef>
                <a:spcPts val="800"/>
              </a:spcBef>
            </a:pPr>
            <a:r>
              <a:rPr lang="en-US" dirty="0"/>
              <a:t>Ping/Echo - Are you alive?</a:t>
            </a:r>
          </a:p>
          <a:p>
            <a:pPr>
              <a:spcBef>
                <a:spcPts val="800"/>
              </a:spcBef>
            </a:pPr>
            <a:r>
              <a:rPr lang="en-US" dirty="0"/>
              <a:t>Exception - It died!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65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Heartbeat Tactic Class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06304" y="4057057"/>
            <a:ext cx="10058399" cy="234707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dirty="0" err="1">
                <a:latin typeface="Consolas" panose="020B0609020204030204" pitchFamily="49" charset="0"/>
              </a:rPr>
              <a:t>HeartbeatSender</a:t>
            </a:r>
            <a:r>
              <a:rPr lang="en-US" sz="2100" dirty="0"/>
              <a:t> sends a periodic heartbeat message via </a:t>
            </a:r>
            <a:r>
              <a:rPr lang="en-US" sz="2100" dirty="0" err="1">
                <a:latin typeface="Consolas" panose="020B0609020204030204" pitchFamily="49" charset="0"/>
              </a:rPr>
              <a:t>pitAPat</a:t>
            </a:r>
            <a:r>
              <a:rPr lang="en-US" sz="2100" dirty="0">
                <a:latin typeface="Consolas" panose="020B0609020204030204" pitchFamily="49" charset="0"/>
              </a:rPr>
              <a:t>()</a:t>
            </a:r>
            <a:r>
              <a:rPr lang="en-US" sz="2100" i="1" dirty="0"/>
              <a:t> </a:t>
            </a:r>
            <a:r>
              <a:rPr lang="en-US" sz="2100" dirty="0"/>
              <a:t>[‘voluntary message’ – no request from a monitoring component]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100" dirty="0" err="1">
                <a:latin typeface="Consolas" panose="020B0609020204030204" pitchFamily="49" charset="0"/>
              </a:rPr>
              <a:t>HeartbeatReceiver</a:t>
            </a:r>
            <a:r>
              <a:rPr lang="en-US" sz="2100" dirty="0"/>
              <a:t> updates </a:t>
            </a:r>
            <a:r>
              <a:rPr lang="en-US" sz="2100" dirty="0" err="1">
                <a:latin typeface="Consolas" panose="020B0609020204030204" pitchFamily="49" charset="0"/>
              </a:rPr>
              <a:t>lastUpdatedTime</a:t>
            </a:r>
            <a:r>
              <a:rPr lang="en-US" sz="2100" dirty="0"/>
              <a:t> with </a:t>
            </a:r>
            <a:r>
              <a:rPr lang="en-US" sz="2100" dirty="0" err="1">
                <a:latin typeface="Consolas" panose="020B0609020204030204" pitchFamily="49" charset="0"/>
              </a:rPr>
              <a:t>updateTime</a:t>
            </a:r>
            <a:r>
              <a:rPr lang="en-US" sz="2100" dirty="0">
                <a:latin typeface="Consolas" panose="020B0609020204030204" pitchFamily="49" charset="0"/>
              </a:rPr>
              <a:t>()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100" dirty="0" err="1">
                <a:latin typeface="Consolas" panose="020B0609020204030204" pitchFamily="49" charset="0"/>
              </a:rPr>
              <a:t>HeartbeatReceiver</a:t>
            </a:r>
            <a:r>
              <a:rPr lang="en-US" sz="2100" i="1" dirty="0"/>
              <a:t>  </a:t>
            </a:r>
            <a:r>
              <a:rPr lang="en-US" sz="2100" dirty="0"/>
              <a:t>every </a:t>
            </a:r>
            <a:r>
              <a:rPr lang="en-US" sz="2100" dirty="0" err="1">
                <a:latin typeface="Consolas" panose="020B0609020204030204" pitchFamily="49" charset="0"/>
              </a:rPr>
              <a:t>checkingInterval</a:t>
            </a:r>
            <a:r>
              <a:rPr lang="en-US" sz="2100" i="1" dirty="0"/>
              <a:t>  </a:t>
            </a:r>
            <a:r>
              <a:rPr lang="en-US" sz="2100" dirty="0"/>
              <a:t>compares the </a:t>
            </a:r>
            <a:r>
              <a:rPr lang="en-US" sz="2100" dirty="0" err="1">
                <a:latin typeface="Consolas" panose="020B0609020204030204" pitchFamily="49" charset="0"/>
              </a:rPr>
              <a:t>lastUpdatedTime</a:t>
            </a:r>
            <a:r>
              <a:rPr lang="en-US" sz="2100" dirty="0"/>
              <a:t> against </a:t>
            </a:r>
            <a:r>
              <a:rPr lang="en-US" sz="2100" dirty="0" err="1">
                <a:latin typeface="Consolas" panose="020B0609020204030204" pitchFamily="49" charset="0"/>
              </a:rPr>
              <a:t>expireTime</a:t>
            </a:r>
            <a:r>
              <a:rPr lang="en-US" sz="2100" dirty="0"/>
              <a:t> using </a:t>
            </a:r>
            <a:r>
              <a:rPr lang="en-US" sz="2100" dirty="0" err="1">
                <a:latin typeface="Consolas" panose="020B0609020204030204" pitchFamily="49" charset="0"/>
              </a:rPr>
              <a:t>checkAlive</a:t>
            </a:r>
            <a:r>
              <a:rPr lang="en-US" sz="2100" dirty="0">
                <a:latin typeface="Consolas" panose="020B0609020204030204" pitchFamily="49" charset="0"/>
              </a:rPr>
              <a:t>()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100" dirty="0"/>
              <a:t>If the test fails an exception is thrown - </a:t>
            </a:r>
            <a:r>
              <a:rPr lang="en-US" sz="2100" dirty="0" err="1"/>
              <a:t>FaultMonitor</a:t>
            </a:r>
            <a:r>
              <a:rPr lang="en-US" sz="2100" dirty="0"/>
              <a:t> receives notification and can trigger recovery actions</a:t>
            </a:r>
          </a:p>
          <a:p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025B5D-F3F9-579C-1910-00FF903E44BE}"/>
              </a:ext>
            </a:extLst>
          </p:cNvPr>
          <p:cNvGrpSpPr/>
          <p:nvPr/>
        </p:nvGrpSpPr>
        <p:grpSpPr>
          <a:xfrm>
            <a:off x="1916881" y="1928287"/>
            <a:ext cx="8358239" cy="2000548"/>
            <a:chOff x="1474685" y="1957222"/>
            <a:chExt cx="8358239" cy="200054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A21B20B-A4A7-5556-2581-B65D06D3DE8B}"/>
                </a:ext>
              </a:extLst>
            </p:cNvPr>
            <p:cNvGrpSpPr/>
            <p:nvPr/>
          </p:nvGrpSpPr>
          <p:grpSpPr>
            <a:xfrm>
              <a:off x="1474685" y="1957222"/>
              <a:ext cx="2397529" cy="615554"/>
              <a:chOff x="1526771" y="2362571"/>
              <a:chExt cx="2397529" cy="615554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14AF9B5-8D5E-6D51-DE8A-EA895DE8BD98}"/>
                  </a:ext>
                </a:extLst>
              </p:cNvPr>
              <p:cNvSpPr txBox="1"/>
              <p:nvPr/>
            </p:nvSpPr>
            <p:spPr>
              <a:xfrm>
                <a:off x="1526771" y="2362571"/>
                <a:ext cx="2397528" cy="30777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err="1">
                    <a:latin typeface="Consolas" panose="020B0609020204030204" pitchFamily="49" charset="0"/>
                  </a:rPr>
                  <a:t>HeartbeatSender</a:t>
                </a:r>
                <a:endParaRPr lang="en-US" sz="1400" b="1" dirty="0">
                  <a:latin typeface="Consolas" panose="020B0609020204030204" pitchFamily="49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F3F64C-F580-70F1-12AE-C7A425AAAB87}"/>
                  </a:ext>
                </a:extLst>
              </p:cNvPr>
              <p:cNvSpPr txBox="1"/>
              <p:nvPr/>
            </p:nvSpPr>
            <p:spPr>
              <a:xfrm>
                <a:off x="1526772" y="2670348"/>
                <a:ext cx="2397528" cy="30777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-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sendingInterval</a:t>
                </a:r>
                <a:r>
                  <a:rPr lang="en-US" sz="1400" dirty="0">
                    <a:latin typeface="Consolas" panose="020B0609020204030204" pitchFamily="49" charset="0"/>
                  </a:rPr>
                  <a:t>: int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F778E92-822F-11F8-4B27-AB717605629D}"/>
                </a:ext>
              </a:extLst>
            </p:cNvPr>
            <p:cNvGrpSpPr/>
            <p:nvPr/>
          </p:nvGrpSpPr>
          <p:grpSpPr>
            <a:xfrm>
              <a:off x="4868429" y="1957222"/>
              <a:ext cx="2553740" cy="2000548"/>
              <a:chOff x="4388080" y="2362571"/>
              <a:chExt cx="2553740" cy="2000548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EE1ACD-6577-D97F-EA06-05048EB90634}"/>
                  </a:ext>
                </a:extLst>
              </p:cNvPr>
              <p:cNvSpPr txBox="1"/>
              <p:nvPr/>
            </p:nvSpPr>
            <p:spPr>
              <a:xfrm>
                <a:off x="4388080" y="2362571"/>
                <a:ext cx="2553737" cy="30777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err="1">
                    <a:latin typeface="Consolas" panose="020B0609020204030204" pitchFamily="49" charset="0"/>
                  </a:rPr>
                  <a:t>HeartbeatReceiver</a:t>
                </a:r>
                <a:endParaRPr lang="en-US" sz="1400" b="1" dirty="0">
                  <a:latin typeface="Consolas" panose="020B0609020204030204" pitchFamily="49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2816B0-5427-109F-81DC-C9A6DFF20261}"/>
                  </a:ext>
                </a:extLst>
              </p:cNvPr>
              <p:cNvSpPr txBox="1"/>
              <p:nvPr/>
            </p:nvSpPr>
            <p:spPr>
              <a:xfrm>
                <a:off x="4388082" y="2670348"/>
                <a:ext cx="2553738" cy="9541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-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checkingInterval</a:t>
                </a:r>
                <a:r>
                  <a:rPr lang="en-US" sz="1400" dirty="0">
                    <a:latin typeface="Consolas" panose="020B0609020204030204" pitchFamily="49" charset="0"/>
                  </a:rPr>
                  <a:t>: int</a:t>
                </a:r>
              </a:p>
              <a:p>
                <a:r>
                  <a:rPr lang="en-US" sz="1400" dirty="0">
                    <a:latin typeface="Consolas" panose="020B0609020204030204" pitchFamily="49" charset="0"/>
                  </a:rPr>
                  <a:t>-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checkingTime</a:t>
                </a:r>
                <a:r>
                  <a:rPr lang="en-US" sz="1400" dirty="0">
                    <a:latin typeface="Consolas" panose="020B0609020204030204" pitchFamily="49" charset="0"/>
                  </a:rPr>
                  <a:t>: int</a:t>
                </a:r>
              </a:p>
              <a:p>
                <a:r>
                  <a:rPr lang="en-US" sz="1400" dirty="0">
                    <a:latin typeface="Consolas" panose="020B0609020204030204" pitchFamily="49" charset="0"/>
                  </a:rPr>
                  <a:t>-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expireTime</a:t>
                </a:r>
                <a:r>
                  <a:rPr lang="en-US" sz="1400" dirty="0">
                    <a:latin typeface="Consolas" panose="020B0609020204030204" pitchFamily="49" charset="0"/>
                  </a:rPr>
                  <a:t>: int</a:t>
                </a:r>
              </a:p>
              <a:p>
                <a:r>
                  <a:rPr lang="en-US" sz="1400" dirty="0">
                    <a:latin typeface="Consolas" panose="020B0609020204030204" pitchFamily="49" charset="0"/>
                  </a:rPr>
                  <a:t>-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lastUpdatedTime</a:t>
                </a:r>
                <a:r>
                  <a:rPr lang="en-US" sz="1400" dirty="0">
                    <a:latin typeface="Consolas" panose="020B0609020204030204" pitchFamily="49" charset="0"/>
                  </a:rPr>
                  <a:t>: int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9A1EE9-DD75-631D-CE46-8751EB99900C}"/>
                  </a:ext>
                </a:extLst>
              </p:cNvPr>
              <p:cNvSpPr txBox="1"/>
              <p:nvPr/>
            </p:nvSpPr>
            <p:spPr>
              <a:xfrm>
                <a:off x="4388081" y="3624455"/>
                <a:ext cx="2553738" cy="73866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Consolas" panose="020B0609020204030204" pitchFamily="49" charset="0"/>
                  </a:rPr>
                  <a:t>+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checkAlive</a:t>
                </a:r>
                <a:r>
                  <a:rPr lang="en-US" sz="1400" dirty="0">
                    <a:latin typeface="Consolas" panose="020B0609020204030204" pitchFamily="49" charset="0"/>
                  </a:rPr>
                  <a:t>():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boolean</a:t>
                </a:r>
                <a:endParaRPr lang="en-US" sz="1400" dirty="0">
                  <a:latin typeface="Consolas" panose="020B0609020204030204" pitchFamily="49" charset="0"/>
                </a:endParaRPr>
              </a:p>
              <a:p>
                <a:r>
                  <a:rPr lang="en-US" sz="1400" dirty="0">
                    <a:latin typeface="Consolas" panose="020B0609020204030204" pitchFamily="49" charset="0"/>
                  </a:rPr>
                  <a:t>+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pitAPat</a:t>
                </a:r>
                <a:r>
                  <a:rPr lang="en-US" sz="1400" dirty="0">
                    <a:latin typeface="Consolas" panose="020B0609020204030204" pitchFamily="49" charset="0"/>
                  </a:rPr>
                  <a:t>(): Boolean</a:t>
                </a:r>
              </a:p>
              <a:p>
                <a:r>
                  <a:rPr lang="en-US" sz="1400" dirty="0">
                    <a:latin typeface="Consolas" panose="020B0609020204030204" pitchFamily="49" charset="0"/>
                  </a:rPr>
                  <a:t>+ </a:t>
                </a:r>
                <a:r>
                  <a:rPr lang="en-US" sz="1400" dirty="0" err="1">
                    <a:latin typeface="Consolas" panose="020B0609020204030204" pitchFamily="49" charset="0"/>
                  </a:rPr>
                  <a:t>updateTime</a:t>
                </a:r>
                <a:r>
                  <a:rPr lang="en-US" sz="1400" dirty="0">
                    <a:latin typeface="Consolas" panose="020B0609020204030204" pitchFamily="49" charset="0"/>
                  </a:rPr>
                  <a:t>(): int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C23AF2-7944-98BE-33C4-C5E53D3E70C7}"/>
                </a:ext>
              </a:extLst>
            </p:cNvPr>
            <p:cNvSpPr txBox="1"/>
            <p:nvPr/>
          </p:nvSpPr>
          <p:spPr>
            <a:xfrm>
              <a:off x="8418376" y="2259211"/>
              <a:ext cx="1414548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err="1">
                  <a:latin typeface="Consolas" panose="020B0609020204030204" pitchFamily="49" charset="0"/>
                </a:rPr>
                <a:t>FaultMonitor</a:t>
              </a:r>
              <a:endParaRPr lang="en-US" sz="1400" b="1" dirty="0">
                <a:latin typeface="Consolas" panose="020B0609020204030204" pitchFamily="49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2F43438-1FAA-8490-4F87-7455DCD5BEF8}"/>
                </a:ext>
              </a:extLst>
            </p:cNvPr>
            <p:cNvGrpSpPr/>
            <p:nvPr/>
          </p:nvGrpSpPr>
          <p:grpSpPr>
            <a:xfrm>
              <a:off x="3872214" y="2111110"/>
              <a:ext cx="996215" cy="307778"/>
              <a:chOff x="3872214" y="2111110"/>
              <a:chExt cx="996215" cy="307778"/>
            </a:xfrm>
          </p:grpSpPr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B5E3200D-9D90-C389-B15A-54D0CB6E7E89}"/>
                  </a:ext>
                </a:extLst>
              </p:cNvPr>
              <p:cNvCxnSpPr>
                <a:cxnSpLocks/>
                <a:stCxn id="5" idx="3"/>
              </p:cNvCxnSpPr>
              <p:nvPr/>
            </p:nvCxnSpPr>
            <p:spPr>
              <a:xfrm>
                <a:off x="3872214" y="2418888"/>
                <a:ext cx="99621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52ABAF7-2177-DB55-1B91-C142FA36E67C}"/>
                  </a:ext>
                </a:extLst>
              </p:cNvPr>
              <p:cNvSpPr txBox="1"/>
              <p:nvPr/>
            </p:nvSpPr>
            <p:spPr>
              <a:xfrm>
                <a:off x="3962313" y="2111110"/>
                <a:ext cx="8160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notifies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9352BA0-AA0F-187C-8A12-0AD2263727C1}"/>
                </a:ext>
              </a:extLst>
            </p:cNvPr>
            <p:cNvGrpSpPr/>
            <p:nvPr/>
          </p:nvGrpSpPr>
          <p:grpSpPr>
            <a:xfrm>
              <a:off x="7422166" y="2111110"/>
              <a:ext cx="996215" cy="307778"/>
              <a:chOff x="3872214" y="2111110"/>
              <a:chExt cx="996215" cy="307778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DFB10CEC-65C8-C3C0-5EFD-5F5165FA4B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214" y="2418888"/>
                <a:ext cx="99621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48575EC-D55C-7D76-9292-4E8C8493CCC1}"/>
                  </a:ext>
                </a:extLst>
              </p:cNvPr>
              <p:cNvSpPr txBox="1"/>
              <p:nvPr/>
            </p:nvSpPr>
            <p:spPr>
              <a:xfrm>
                <a:off x="3962313" y="2111110"/>
                <a:ext cx="8160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notifies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94018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4172155-CC9F-4DB6-95E2-FE96C73559A0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034fd781-faaf-411d-a814-362720ddaaaa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19267</TotalTime>
  <Words>1872</Words>
  <Application>Microsoft Office PowerPoint</Application>
  <PresentationFormat>Widescreen</PresentationFormat>
  <Paragraphs>359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Consolas</vt:lpstr>
      <vt:lpstr>Times New Roman</vt:lpstr>
      <vt:lpstr>Wingdings</vt:lpstr>
      <vt:lpstr>Retrospect</vt:lpstr>
      <vt:lpstr>Design Tactics</vt:lpstr>
      <vt:lpstr>First, let’s take a step back</vt:lpstr>
      <vt:lpstr>Quality Attributes – Master List </vt:lpstr>
      <vt:lpstr>Relationships Between Tactics and Patterns</vt:lpstr>
      <vt:lpstr>Relationships Between Tactics and Patterns</vt:lpstr>
      <vt:lpstr>Tactics Augment Patterns</vt:lpstr>
      <vt:lpstr>Tactics Augment Patterns</vt:lpstr>
      <vt:lpstr>Availability Tactics: Fault Detection</vt:lpstr>
      <vt:lpstr>Heartbeat Tactic Class Model</vt:lpstr>
      <vt:lpstr>Ping/Echo Tactic Class Model</vt:lpstr>
      <vt:lpstr>Tactics and QA Interactions (Tradeoffs)</vt:lpstr>
      <vt:lpstr>Tactics and QA Interactions Example</vt:lpstr>
      <vt:lpstr>Tactics and QA Interactions Example</vt:lpstr>
      <vt:lpstr>Tactics and QA Interactions Example</vt:lpstr>
      <vt:lpstr>Tactics and QA Interactions Example</vt:lpstr>
      <vt:lpstr>Tactics and QA Interactions Example</vt:lpstr>
      <vt:lpstr>Tactics and QA Interactions Example</vt:lpstr>
      <vt:lpstr>Tactics and QA Interactions Example</vt:lpstr>
      <vt:lpstr>Tactics and QA Interactions Example</vt:lpstr>
      <vt:lpstr>Tactics and QA Interactions Example</vt:lpstr>
      <vt:lpstr>How Does This Process End?</vt:lpstr>
      <vt:lpstr>Other common tactics</vt:lpstr>
      <vt:lpstr>Other common tactics</vt:lpstr>
      <vt:lpstr>Other common tactics</vt:lpstr>
      <vt:lpstr>Summary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and Architecture</dc:title>
  <dc:creator>hawker</dc:creator>
  <cp:lastModifiedBy>Christopher Wake</cp:lastModifiedBy>
  <cp:revision>346</cp:revision>
  <cp:lastPrinted>2018-07-29T01:08:12Z</cp:lastPrinted>
  <dcterms:created xsi:type="dcterms:W3CDTF">2008-08-31T22:21:19Z</dcterms:created>
  <dcterms:modified xsi:type="dcterms:W3CDTF">2026-06-22T16:32:53Z</dcterms:modified>
</cp:coreProperties>
</file>